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2" r:id="rId3"/>
    <p:sldId id="273" r:id="rId4"/>
    <p:sldId id="274" r:id="rId5"/>
    <p:sldId id="275" r:id="rId6"/>
    <p:sldId id="276" r:id="rId7"/>
    <p:sldId id="282" r:id="rId8"/>
    <p:sldId id="283" r:id="rId9"/>
    <p:sldId id="284" r:id="rId10"/>
    <p:sldId id="285" r:id="rId11"/>
    <p:sldId id="286" r:id="rId12"/>
    <p:sldId id="278" r:id="rId13"/>
    <p:sldId id="287" r:id="rId14"/>
    <p:sldId id="263"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5"/>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6BA35-B19B-FD48-B8E7-38D96A19C3A8}" type="datetimeFigureOut">
              <a:rPr lang="en-US" smtClean="0"/>
              <a:t>9/1/2019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1219A3-3D4D-8E48-9416-A0431E9B1FDB}" type="slidenum">
              <a:rPr lang="en-US" smtClean="0"/>
              <a:t>‹Nr.›</a:t>
            </a:fld>
            <a:endParaRPr lang="en-US"/>
          </a:p>
        </p:txBody>
      </p:sp>
    </p:spTree>
    <p:extLst>
      <p:ext uri="{BB962C8B-B14F-4D97-AF65-F5344CB8AC3E}">
        <p14:creationId xmlns:p14="http://schemas.microsoft.com/office/powerpoint/2010/main" val="20038384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p:txBody>
          <a:bodyPr/>
          <a:lstStyle/>
          <a:p>
            <a:fld id="{233A0652-51FC-4947-A536-0C104F862D82}"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3418571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233A0652-51FC-4947-A536-0C104F862D82}"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356347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233A0652-51FC-4947-A536-0C104F862D82}"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121106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idx="1"/>
          </p:nvPr>
        </p:nvSpPr>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p:txBody>
          <a:bodyPr/>
          <a:lstStyle/>
          <a:p>
            <a:fld id="{233A0652-51FC-4947-A536-0C104F862D82}"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190175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p:txBody>
          <a:bodyPr/>
          <a:lstStyle/>
          <a:p>
            <a:fld id="{233A0652-51FC-4947-A536-0C104F862D82}"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67309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p:txBody>
          <a:bodyPr/>
          <a:lstStyle/>
          <a:p>
            <a:fld id="{233A0652-51FC-4947-A536-0C104F862D82}"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2576256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p:txBody>
          <a:bodyPr/>
          <a:lstStyle/>
          <a:p>
            <a:fld id="{233A0652-51FC-4947-A536-0C104F862D82}" type="datetimeFigureOut">
              <a:rPr lang="en-US" smtClean="0"/>
              <a:t>9/1/2019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132019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smtClean="0"/>
              <a:t>Click to edit Master title style</a:t>
            </a:r>
            <a:endParaRPr lang="en-US"/>
          </a:p>
        </p:txBody>
      </p:sp>
      <p:sp>
        <p:nvSpPr>
          <p:cNvPr id="3" name="Date Placeholder 2"/>
          <p:cNvSpPr>
            <a:spLocks noGrp="1"/>
          </p:cNvSpPr>
          <p:nvPr>
            <p:ph type="dt" sz="half" idx="10"/>
          </p:nvPr>
        </p:nvSpPr>
        <p:spPr/>
        <p:txBody>
          <a:bodyPr/>
          <a:lstStyle/>
          <a:p>
            <a:fld id="{233A0652-51FC-4947-A536-0C104F862D82}" type="datetimeFigureOut">
              <a:rPr lang="en-US" smtClean="0"/>
              <a:t>9/1/2019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344965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3A0652-51FC-4947-A536-0C104F862D82}" type="datetimeFigureOut">
              <a:rPr lang="en-US" smtClean="0"/>
              <a:t>9/1/2019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102383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233A0652-51FC-4947-A536-0C104F862D82}"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325289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p:txBody>
          <a:bodyPr/>
          <a:lstStyle/>
          <a:p>
            <a:fld id="{233A0652-51FC-4947-A536-0C104F862D82}"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0933BB-A258-594C-B0C0-9B152CF6F3D8}" type="slidenum">
              <a:rPr lang="en-US" smtClean="0"/>
              <a:t>‹Nr.›</a:t>
            </a:fld>
            <a:endParaRPr lang="en-US"/>
          </a:p>
        </p:txBody>
      </p:sp>
    </p:spTree>
    <p:extLst>
      <p:ext uri="{BB962C8B-B14F-4D97-AF65-F5344CB8AC3E}">
        <p14:creationId xmlns:p14="http://schemas.microsoft.com/office/powerpoint/2010/main" val="100973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A0652-51FC-4947-A536-0C104F862D82}" type="datetimeFigureOut">
              <a:rPr lang="en-US" smtClean="0"/>
              <a:t>9/1/2019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933BB-A258-594C-B0C0-9B152CF6F3D8}" type="slidenum">
              <a:rPr lang="en-US" smtClean="0"/>
              <a:t>‹Nr.›</a:t>
            </a:fld>
            <a:endParaRPr lang="en-US"/>
          </a:p>
        </p:txBody>
      </p:sp>
    </p:spTree>
    <p:extLst>
      <p:ext uri="{BB962C8B-B14F-4D97-AF65-F5344CB8AC3E}">
        <p14:creationId xmlns:p14="http://schemas.microsoft.com/office/powerpoint/2010/main" val="1759259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915"/>
            <a:ext cx="7772400" cy="2020248"/>
          </a:xfrm>
        </p:spPr>
        <p:txBody>
          <a:bodyPr>
            <a:normAutofit/>
          </a:bodyPr>
          <a:lstStyle/>
          <a:p>
            <a:r>
              <a:rPr lang="en-US" b="1" u="sng" dirty="0" err="1" smtClean="0"/>
              <a:t>Radfahren</a:t>
            </a:r>
            <a:r>
              <a:rPr lang="en-US" b="1" u="sng" dirty="0" smtClean="0"/>
              <a:t> in der Grundschule </a:t>
            </a:r>
            <a:r>
              <a:rPr lang="en-US" sz="3600" dirty="0" err="1" smtClean="0"/>
              <a:t>programme</a:t>
            </a:r>
            <a:r>
              <a:rPr lang="en-US" sz="3600" dirty="0" smtClean="0"/>
              <a:t> </a:t>
            </a:r>
            <a:r>
              <a:rPr lang="en-US" sz="3600" dirty="0" err="1" smtClean="0"/>
              <a:t>d’activités</a:t>
            </a:r>
            <a:r>
              <a:rPr lang="en-US" sz="3600" dirty="0" smtClean="0"/>
              <a:t/>
            </a:r>
            <a:br>
              <a:rPr lang="en-US" sz="3600" dirty="0" smtClean="0"/>
            </a:br>
            <a:r>
              <a:rPr lang="en-US" sz="3600" dirty="0" smtClean="0"/>
              <a:t>par </a:t>
            </a:r>
            <a:r>
              <a:rPr lang="en-US" sz="3600" b="1" i="1" u="sng" dirty="0" smtClean="0"/>
              <a:t>Suzie Godart</a:t>
            </a:r>
            <a:endParaRPr lang="en-US" sz="3600" b="1" i="1" u="sng"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88" y="2566674"/>
            <a:ext cx="3393233" cy="2165119"/>
          </a:xfrm>
          <a:prstGeom prst="rect">
            <a:avLst/>
          </a:prstGeom>
        </p:spPr>
      </p:pic>
      <p:pic>
        <p:nvPicPr>
          <p:cNvPr id="3" name="Picture 2" descr="Logo GI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4928" y="4950197"/>
            <a:ext cx="2355289" cy="1649301"/>
          </a:xfrm>
          <a:prstGeom prst="rect">
            <a:avLst/>
          </a:prstGeom>
        </p:spPr>
      </p:pic>
      <p:pic>
        <p:nvPicPr>
          <p:cNvPr id="5" name="Picture 4" descr="Logo M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09" y="4950197"/>
            <a:ext cx="3788876" cy="1713917"/>
          </a:xfrm>
          <a:prstGeom prst="rect">
            <a:avLst/>
          </a:prstGeom>
        </p:spPr>
      </p:pic>
    </p:spTree>
    <p:extLst>
      <p:ext uri="{BB962C8B-B14F-4D97-AF65-F5344CB8AC3E}">
        <p14:creationId xmlns:p14="http://schemas.microsoft.com/office/powerpoint/2010/main" val="519437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u="sng" dirty="0" smtClean="0"/>
              <a:t>Einstellungen</a:t>
            </a:r>
            <a:endParaRPr lang="de-DE" b="1" u="sng" dirty="0"/>
          </a:p>
        </p:txBody>
      </p:sp>
      <p:sp>
        <p:nvSpPr>
          <p:cNvPr id="3" name="Inhaltsplatzhalter 2"/>
          <p:cNvSpPr>
            <a:spLocks noGrp="1"/>
          </p:cNvSpPr>
          <p:nvPr>
            <p:ph sz="half" idx="1"/>
          </p:nvPr>
        </p:nvSpPr>
        <p:spPr/>
        <p:txBody>
          <a:bodyPr/>
          <a:lstStyle/>
          <a:p>
            <a:endParaRPr lang="de-DE" dirty="0"/>
          </a:p>
        </p:txBody>
      </p:sp>
      <p:sp>
        <p:nvSpPr>
          <p:cNvPr id="6" name="Inhaltsplatzhalter 5"/>
          <p:cNvSpPr>
            <a:spLocks noGrp="1"/>
          </p:cNvSpPr>
          <p:nvPr>
            <p:ph sz="half" idx="2"/>
          </p:nvPr>
        </p:nvSpPr>
        <p:spPr/>
        <p:txBody>
          <a:bodyPr/>
          <a:lstStyle/>
          <a:p>
            <a:r>
              <a:rPr lang="fr-FR" dirty="0"/>
              <a:t>Die </a:t>
            </a:r>
            <a:r>
              <a:rPr lang="fr-FR" dirty="0" err="1"/>
              <a:t>Bremsgriffe</a:t>
            </a:r>
            <a:r>
              <a:rPr lang="fr-FR" dirty="0"/>
              <a:t> </a:t>
            </a:r>
            <a:r>
              <a:rPr lang="fr-FR" dirty="0" err="1"/>
              <a:t>sollten</a:t>
            </a:r>
            <a:r>
              <a:rPr lang="fr-FR" dirty="0"/>
              <a:t> </a:t>
            </a:r>
            <a:r>
              <a:rPr lang="fr-FR" dirty="0" err="1"/>
              <a:t>am</a:t>
            </a:r>
            <a:r>
              <a:rPr lang="fr-FR" dirty="0"/>
              <a:t> </a:t>
            </a:r>
            <a:r>
              <a:rPr lang="fr-FR" dirty="0" err="1"/>
              <a:t>Lenker</a:t>
            </a:r>
            <a:r>
              <a:rPr lang="fr-FR" dirty="0"/>
              <a:t> </a:t>
            </a:r>
            <a:r>
              <a:rPr lang="fr-FR" dirty="0" err="1"/>
              <a:t>so</a:t>
            </a:r>
            <a:r>
              <a:rPr lang="fr-FR" dirty="0"/>
              <a:t> </a:t>
            </a:r>
            <a:r>
              <a:rPr lang="fr-FR" dirty="0" err="1"/>
              <a:t>befestigt</a:t>
            </a:r>
            <a:r>
              <a:rPr lang="fr-FR" dirty="0"/>
              <a:t> sein, </a:t>
            </a:r>
            <a:r>
              <a:rPr lang="fr-FR" dirty="0" err="1"/>
              <a:t>dass</a:t>
            </a:r>
            <a:r>
              <a:rPr lang="fr-FR" dirty="0"/>
              <a:t> </a:t>
            </a:r>
            <a:r>
              <a:rPr lang="fr-FR" dirty="0" err="1"/>
              <a:t>das</a:t>
            </a:r>
            <a:r>
              <a:rPr lang="fr-FR" dirty="0"/>
              <a:t> </a:t>
            </a:r>
            <a:r>
              <a:rPr lang="fr-FR" dirty="0" err="1"/>
              <a:t>Kind</a:t>
            </a:r>
            <a:r>
              <a:rPr lang="fr-FR" dirty="0"/>
              <a:t> </a:t>
            </a:r>
            <a:r>
              <a:rPr lang="fr-FR" dirty="0" err="1"/>
              <a:t>sie</a:t>
            </a:r>
            <a:r>
              <a:rPr lang="fr-FR" dirty="0"/>
              <a:t> </a:t>
            </a:r>
            <a:r>
              <a:rPr lang="fr-FR" dirty="0" err="1"/>
              <a:t>gut</a:t>
            </a:r>
            <a:r>
              <a:rPr lang="fr-FR" dirty="0"/>
              <a:t> </a:t>
            </a:r>
            <a:r>
              <a:rPr lang="fr-FR" dirty="0" err="1"/>
              <a:t>erreichen</a:t>
            </a:r>
            <a:r>
              <a:rPr lang="fr-FR" dirty="0"/>
              <a:t> und mit </a:t>
            </a:r>
            <a:r>
              <a:rPr lang="fr-FR" dirty="0" err="1"/>
              <a:t>zwei</a:t>
            </a:r>
            <a:r>
              <a:rPr lang="fr-FR" dirty="0"/>
              <a:t> </a:t>
            </a:r>
            <a:r>
              <a:rPr lang="fr-FR" dirty="0" err="1"/>
              <a:t>oder</a:t>
            </a:r>
            <a:r>
              <a:rPr lang="fr-FR" dirty="0"/>
              <a:t> </a:t>
            </a:r>
            <a:r>
              <a:rPr lang="fr-FR" dirty="0" err="1"/>
              <a:t>drei</a:t>
            </a:r>
            <a:r>
              <a:rPr lang="fr-FR" dirty="0"/>
              <a:t> </a:t>
            </a:r>
            <a:r>
              <a:rPr lang="fr-FR" dirty="0" err="1"/>
              <a:t>Fingern</a:t>
            </a:r>
            <a:r>
              <a:rPr lang="fr-FR" dirty="0"/>
              <a:t> die </a:t>
            </a:r>
            <a:r>
              <a:rPr lang="fr-FR" dirty="0" err="1"/>
              <a:t>Hebel</a:t>
            </a:r>
            <a:r>
              <a:rPr lang="fr-FR" dirty="0"/>
              <a:t> </a:t>
            </a:r>
            <a:r>
              <a:rPr lang="fr-FR" dirty="0" err="1"/>
              <a:t>betätigen</a:t>
            </a:r>
            <a:r>
              <a:rPr lang="fr-FR" dirty="0"/>
              <a:t> </a:t>
            </a:r>
            <a:r>
              <a:rPr lang="fr-FR" dirty="0" err="1"/>
              <a:t>kann</a:t>
            </a:r>
            <a:r>
              <a:rPr lang="fr-FR" dirty="0"/>
              <a:t>.  (</a:t>
            </a:r>
            <a:r>
              <a:rPr lang="fr-FR" dirty="0" err="1"/>
              <a:t>Zeigefinger</a:t>
            </a:r>
            <a:r>
              <a:rPr lang="fr-FR" dirty="0"/>
              <a:t>, </a:t>
            </a:r>
            <a:r>
              <a:rPr lang="fr-FR" dirty="0" err="1"/>
              <a:t>Mittelfinger</a:t>
            </a:r>
            <a:r>
              <a:rPr lang="fr-FR" dirty="0"/>
              <a:t>, </a:t>
            </a:r>
            <a:r>
              <a:rPr lang="fr-FR" dirty="0" err="1"/>
              <a:t>Ringfinger</a:t>
            </a:r>
            <a:r>
              <a:rPr lang="fr-FR" dirty="0"/>
              <a:t>)</a:t>
            </a:r>
            <a:endParaRPr lang="de-DE" dirty="0"/>
          </a:p>
          <a:p>
            <a:endParaRPr lang="de-DE" dirty="0"/>
          </a:p>
        </p:txBody>
      </p:sp>
      <p:sp>
        <p:nvSpPr>
          <p:cNvPr id="4" name="Rectangle 2"/>
          <p:cNvSpPr>
            <a:spLocks noChangeArrowheads="1"/>
          </p:cNvSpPr>
          <p:nvPr/>
        </p:nvSpPr>
        <p:spPr bwMode="auto">
          <a:xfrm>
            <a:off x="1818736" y="1417638"/>
            <a:ext cx="139172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2200" b="1" u="sng" dirty="0" smtClean="0">
                <a:latin typeface="Arial" charset="0"/>
              </a:rPr>
              <a:t>Bremsen</a:t>
            </a:r>
            <a:endParaRPr kumimoji="0" lang="de-DE" altLang="de-DE" sz="2200" b="1" i="0" u="sng" strike="noStrike" cap="none" normalizeH="0" baseline="0" dirty="0">
              <a:ln>
                <a:noFill/>
              </a:ln>
              <a:solidFill>
                <a:schemeClr val="tx1"/>
              </a:solidFill>
              <a:effectLst/>
              <a:latin typeface="Arial" charset="0"/>
            </a:endParaRPr>
          </a:p>
        </p:txBody>
      </p:sp>
      <p:pic>
        <p:nvPicPr>
          <p:cNvPr id="7" name="Picture 5"/>
          <p:cNvPicPr/>
          <p:nvPr/>
        </p:nvPicPr>
        <p:blipFill>
          <a:blip r:embed="rId2">
            <a:extLst>
              <a:ext uri="{28A0092B-C50C-407E-A947-70E740481C1C}">
                <a14:useLocalDpi xmlns:a14="http://schemas.microsoft.com/office/drawing/2010/main" val="0"/>
              </a:ext>
            </a:extLst>
          </a:blip>
          <a:stretch>
            <a:fillRect/>
          </a:stretch>
        </p:blipFill>
        <p:spPr>
          <a:xfrm>
            <a:off x="457200" y="2156347"/>
            <a:ext cx="4114800" cy="3086100"/>
          </a:xfrm>
          <a:prstGeom prst="rect">
            <a:avLst/>
          </a:prstGeom>
        </p:spPr>
      </p:pic>
    </p:spTree>
    <p:extLst>
      <p:ext uri="{BB962C8B-B14F-4D97-AF65-F5344CB8AC3E}">
        <p14:creationId xmlns:p14="http://schemas.microsoft.com/office/powerpoint/2010/main" val="35547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37525"/>
          </a:xfrm>
        </p:spPr>
        <p:txBody>
          <a:bodyPr/>
          <a:lstStyle/>
          <a:p>
            <a:r>
              <a:rPr lang="de-DE" b="1" u="sng" dirty="0" smtClean="0"/>
              <a:t>Einstellungen</a:t>
            </a:r>
            <a:endParaRPr lang="de-DE" b="1" u="sng" dirty="0"/>
          </a:p>
        </p:txBody>
      </p:sp>
      <p:sp>
        <p:nvSpPr>
          <p:cNvPr id="3" name="Inhaltsplatzhalter 2"/>
          <p:cNvSpPr>
            <a:spLocks noGrp="1"/>
          </p:cNvSpPr>
          <p:nvPr>
            <p:ph sz="half" idx="1"/>
          </p:nvPr>
        </p:nvSpPr>
        <p:spPr/>
        <p:txBody>
          <a:bodyPr>
            <a:normAutofit fontScale="92500" lnSpcReduction="10000"/>
          </a:bodyPr>
          <a:lstStyle/>
          <a:p>
            <a:r>
              <a:rPr lang="fr-FR" dirty="0"/>
              <a:t>Der </a:t>
            </a:r>
            <a:r>
              <a:rPr lang="fr-FR" dirty="0" err="1"/>
              <a:t>Reifendruck</a:t>
            </a:r>
            <a:r>
              <a:rPr lang="fr-FR" dirty="0"/>
              <a:t> und der </a:t>
            </a:r>
            <a:r>
              <a:rPr lang="fr-FR" dirty="0" err="1"/>
              <a:t>Zustand</a:t>
            </a:r>
            <a:r>
              <a:rPr lang="fr-FR" dirty="0"/>
              <a:t> der </a:t>
            </a:r>
            <a:r>
              <a:rPr lang="fr-FR" dirty="0" err="1"/>
              <a:t>Reifen</a:t>
            </a:r>
            <a:r>
              <a:rPr lang="fr-FR" dirty="0"/>
              <a:t> </a:t>
            </a:r>
            <a:r>
              <a:rPr lang="fr-FR" dirty="0" err="1"/>
              <a:t>trägt</a:t>
            </a:r>
            <a:r>
              <a:rPr lang="fr-FR" dirty="0"/>
              <a:t> </a:t>
            </a:r>
            <a:r>
              <a:rPr lang="fr-FR" dirty="0" err="1"/>
              <a:t>zur</a:t>
            </a:r>
            <a:r>
              <a:rPr lang="fr-FR" dirty="0"/>
              <a:t> </a:t>
            </a:r>
            <a:r>
              <a:rPr lang="fr-FR" dirty="0" err="1"/>
              <a:t>Sicherheit</a:t>
            </a:r>
            <a:r>
              <a:rPr lang="fr-FR" dirty="0"/>
              <a:t> und </a:t>
            </a:r>
            <a:r>
              <a:rPr lang="fr-FR" dirty="0" err="1"/>
              <a:t>zur</a:t>
            </a:r>
            <a:r>
              <a:rPr lang="fr-FR" dirty="0"/>
              <a:t> </a:t>
            </a:r>
            <a:r>
              <a:rPr lang="fr-FR" dirty="0" err="1"/>
              <a:t>Freude</a:t>
            </a:r>
            <a:r>
              <a:rPr lang="fr-FR" dirty="0"/>
              <a:t> </a:t>
            </a:r>
            <a:r>
              <a:rPr lang="fr-FR" dirty="0" err="1"/>
              <a:t>am</a:t>
            </a:r>
            <a:r>
              <a:rPr lang="fr-FR" dirty="0"/>
              <a:t> </a:t>
            </a:r>
            <a:r>
              <a:rPr lang="fr-FR" dirty="0" err="1"/>
              <a:t>Fahren</a:t>
            </a:r>
            <a:r>
              <a:rPr lang="fr-FR" dirty="0"/>
              <a:t> </a:t>
            </a:r>
            <a:r>
              <a:rPr lang="fr-FR" dirty="0" err="1"/>
              <a:t>bei</a:t>
            </a:r>
            <a:r>
              <a:rPr lang="fr-FR" dirty="0"/>
              <a:t>. </a:t>
            </a:r>
          </a:p>
          <a:p>
            <a:r>
              <a:rPr lang="fr-FR" dirty="0"/>
              <a:t>(3,5-4,5 bar, City Rad)</a:t>
            </a:r>
          </a:p>
          <a:p>
            <a:r>
              <a:rPr lang="fr-FR" dirty="0"/>
              <a:t>Sind die </a:t>
            </a:r>
            <a:r>
              <a:rPr lang="fr-FR" dirty="0" err="1"/>
              <a:t>Reifen</a:t>
            </a:r>
            <a:r>
              <a:rPr lang="fr-FR" dirty="0"/>
              <a:t>, </a:t>
            </a:r>
            <a:r>
              <a:rPr lang="fr-FR" dirty="0" smtClean="0"/>
              <a:t>in </a:t>
            </a:r>
            <a:r>
              <a:rPr lang="fr-FR" dirty="0" err="1"/>
              <a:t>einem</a:t>
            </a:r>
            <a:r>
              <a:rPr lang="fr-FR" dirty="0"/>
              <a:t> </a:t>
            </a:r>
            <a:r>
              <a:rPr lang="fr-FR" dirty="0" err="1"/>
              <a:t>schlechten</a:t>
            </a:r>
            <a:r>
              <a:rPr lang="fr-FR" dirty="0"/>
              <a:t> </a:t>
            </a:r>
            <a:r>
              <a:rPr lang="fr-FR" dirty="0" err="1" smtClean="0"/>
              <a:t>Zustand</a:t>
            </a:r>
            <a:r>
              <a:rPr lang="fr-FR" dirty="0" smtClean="0"/>
              <a:t> </a:t>
            </a:r>
            <a:r>
              <a:rPr lang="fr-FR" dirty="0" err="1"/>
              <a:t>oder</a:t>
            </a:r>
            <a:r>
              <a:rPr lang="fr-FR" dirty="0"/>
              <a:t> </a:t>
            </a:r>
            <a:r>
              <a:rPr lang="fr-FR" dirty="0" err="1"/>
              <a:t>schlecht</a:t>
            </a:r>
            <a:r>
              <a:rPr lang="fr-FR" dirty="0"/>
              <a:t> </a:t>
            </a:r>
            <a:r>
              <a:rPr lang="fr-FR" dirty="0" err="1"/>
              <a:t>aufgefüllt</a:t>
            </a:r>
            <a:r>
              <a:rPr lang="fr-FR" dirty="0"/>
              <a:t>, </a:t>
            </a:r>
            <a:r>
              <a:rPr lang="fr-FR" dirty="0" err="1"/>
              <a:t>riskiert</a:t>
            </a:r>
            <a:r>
              <a:rPr lang="fr-FR" dirty="0"/>
              <a:t> </a:t>
            </a:r>
            <a:r>
              <a:rPr lang="fr-FR" dirty="0" smtClean="0"/>
              <a:t>man -</a:t>
            </a:r>
            <a:r>
              <a:rPr lang="fr-FR" dirty="0" err="1" smtClean="0"/>
              <a:t>wie</a:t>
            </a:r>
            <a:r>
              <a:rPr lang="fr-FR" dirty="0" smtClean="0"/>
              <a:t> </a:t>
            </a:r>
            <a:r>
              <a:rPr lang="fr-FR" dirty="0" err="1"/>
              <a:t>beim</a:t>
            </a:r>
            <a:r>
              <a:rPr lang="fr-FR" dirty="0"/>
              <a:t> </a:t>
            </a:r>
            <a:r>
              <a:rPr lang="fr-FR" dirty="0" smtClean="0"/>
              <a:t>Auto- </a:t>
            </a:r>
            <a:r>
              <a:rPr lang="fr-FR" dirty="0" err="1"/>
              <a:t>einen</a:t>
            </a:r>
            <a:r>
              <a:rPr lang="fr-FR" dirty="0"/>
              <a:t> </a:t>
            </a:r>
            <a:r>
              <a:rPr lang="fr-FR" dirty="0" err="1"/>
              <a:t>Unfall</a:t>
            </a:r>
            <a:r>
              <a:rPr lang="fr-FR" dirty="0"/>
              <a:t>. Vor </a:t>
            </a:r>
            <a:r>
              <a:rPr lang="fr-FR" dirty="0" err="1"/>
              <a:t>jeder</a:t>
            </a:r>
            <a:r>
              <a:rPr lang="fr-FR" dirty="0"/>
              <a:t> </a:t>
            </a:r>
            <a:r>
              <a:rPr lang="fr-FR" dirty="0" err="1"/>
              <a:t>Fahrt</a:t>
            </a:r>
            <a:r>
              <a:rPr lang="fr-FR" dirty="0"/>
              <a:t> bitte </a:t>
            </a:r>
            <a:r>
              <a:rPr lang="fr-FR" dirty="0" err="1"/>
              <a:t>prüfen</a:t>
            </a:r>
            <a:r>
              <a:rPr lang="fr-FR" dirty="0"/>
              <a:t>. </a:t>
            </a:r>
            <a:r>
              <a:rPr lang="fr-FR" dirty="0" smtClean="0"/>
              <a:t/>
            </a:r>
            <a:br>
              <a:rPr lang="fr-FR" dirty="0" smtClean="0"/>
            </a:br>
            <a:r>
              <a:rPr lang="fr-FR" sz="1500" dirty="0" smtClean="0"/>
              <a:t>(</a:t>
            </a:r>
            <a:r>
              <a:rPr lang="fr-FR" sz="1500" dirty="0" err="1" smtClean="0"/>
              <a:t>Foto</a:t>
            </a:r>
            <a:r>
              <a:rPr lang="fr-FR" sz="1500" dirty="0" smtClean="0"/>
              <a:t> Kai </a:t>
            </a:r>
            <a:r>
              <a:rPr lang="fr-FR" sz="1500" dirty="0" err="1" smtClean="0"/>
              <a:t>Remmers</a:t>
            </a:r>
            <a:r>
              <a:rPr lang="fr-FR" sz="1500" dirty="0" smtClean="0"/>
              <a:t> dpa)</a:t>
            </a:r>
            <a:endParaRPr lang="de-DE" sz="1500" dirty="0"/>
          </a:p>
          <a:p>
            <a:endParaRPr lang="de-DE" dirty="0"/>
          </a:p>
        </p:txBody>
      </p:sp>
      <p:pic>
        <p:nvPicPr>
          <p:cNvPr id="7" name="Inhaltsplatzhalt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795122"/>
            <a:ext cx="4038600" cy="2136119"/>
          </a:xfrm>
        </p:spPr>
      </p:pic>
      <p:sp>
        <p:nvSpPr>
          <p:cNvPr id="4" name="Rectangle 2"/>
          <p:cNvSpPr>
            <a:spLocks noChangeArrowheads="1"/>
          </p:cNvSpPr>
          <p:nvPr/>
        </p:nvSpPr>
        <p:spPr bwMode="auto">
          <a:xfrm>
            <a:off x="2190543" y="1067485"/>
            <a:ext cx="521328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2200" b="1" u="sng" dirty="0" smtClean="0">
                <a:latin typeface="Arial" charset="0"/>
              </a:rPr>
              <a:t>Reifendruck und Zustand der Reifen</a:t>
            </a:r>
            <a:endParaRPr kumimoji="0" lang="de-DE" altLang="de-DE" sz="2200" b="1" i="0" u="sng"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5654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u="sng" dirty="0" smtClean="0"/>
              <a:t>Ausstattung Kleidung</a:t>
            </a:r>
            <a:endParaRPr lang="de-DE" b="1" u="sng" dirty="0"/>
          </a:p>
        </p:txBody>
      </p:sp>
      <p:pic>
        <p:nvPicPr>
          <p:cNvPr id="6" name="Inhaltsplatzhalt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408324"/>
            <a:ext cx="4227004" cy="2245596"/>
          </a:xfrm>
        </p:spPr>
      </p:pic>
      <p:sp>
        <p:nvSpPr>
          <p:cNvPr id="5" name="Inhaltsplatzhalter 4"/>
          <p:cNvSpPr>
            <a:spLocks noGrp="1"/>
          </p:cNvSpPr>
          <p:nvPr>
            <p:ph sz="half" idx="2"/>
          </p:nvPr>
        </p:nvSpPr>
        <p:spPr>
          <a:xfrm>
            <a:off x="4669809" y="1347284"/>
            <a:ext cx="4038600" cy="4525963"/>
          </a:xfrm>
        </p:spPr>
        <p:txBody>
          <a:bodyPr>
            <a:normAutofit fontScale="62500" lnSpcReduction="20000"/>
          </a:bodyPr>
          <a:lstStyle/>
          <a:p>
            <a:pPr marL="285750" indent="-285750">
              <a:spcBef>
                <a:spcPts val="600"/>
              </a:spcBef>
              <a:spcAft>
                <a:spcPts val="600"/>
              </a:spcAft>
              <a:buFont typeface="Arial" charset="0"/>
              <a:buChar char="•"/>
            </a:pPr>
            <a:r>
              <a:rPr lang="fr-FR" dirty="0"/>
              <a:t>Idealerweise </a:t>
            </a:r>
            <a:r>
              <a:rPr lang="fr-FR" dirty="0" err="1"/>
              <a:t>Schuhe</a:t>
            </a:r>
            <a:r>
              <a:rPr lang="fr-FR" dirty="0"/>
              <a:t> mit </a:t>
            </a:r>
            <a:r>
              <a:rPr lang="fr-FR" dirty="0" err="1"/>
              <a:t>stabiler</a:t>
            </a:r>
            <a:r>
              <a:rPr lang="fr-FR" dirty="0"/>
              <a:t> und </a:t>
            </a:r>
            <a:r>
              <a:rPr lang="fr-FR" dirty="0" err="1"/>
              <a:t>rutschfester</a:t>
            </a:r>
            <a:r>
              <a:rPr lang="fr-FR" dirty="0"/>
              <a:t> </a:t>
            </a:r>
            <a:r>
              <a:rPr lang="fr-FR" dirty="0" err="1"/>
              <a:t>Sohle</a:t>
            </a:r>
            <a:r>
              <a:rPr lang="fr-FR" dirty="0"/>
              <a:t> </a:t>
            </a:r>
            <a:r>
              <a:rPr lang="fr-FR" dirty="0" err="1"/>
              <a:t>benutzen</a:t>
            </a:r>
            <a:r>
              <a:rPr lang="fr-FR" dirty="0"/>
              <a:t>, </a:t>
            </a:r>
            <a:r>
              <a:rPr lang="fr-FR" dirty="0" err="1"/>
              <a:t>besserer</a:t>
            </a:r>
            <a:r>
              <a:rPr lang="fr-FR" dirty="0"/>
              <a:t> </a:t>
            </a:r>
            <a:r>
              <a:rPr lang="fr-FR" dirty="0" err="1"/>
              <a:t>Halt</a:t>
            </a:r>
            <a:r>
              <a:rPr lang="fr-FR" dirty="0"/>
              <a:t> </a:t>
            </a:r>
            <a:r>
              <a:rPr lang="fr-FR" dirty="0" err="1"/>
              <a:t>auf</a:t>
            </a:r>
            <a:r>
              <a:rPr lang="fr-FR" dirty="0"/>
              <a:t> den </a:t>
            </a:r>
            <a:r>
              <a:rPr lang="fr-FR" dirty="0" err="1"/>
              <a:t>Pedalen</a:t>
            </a:r>
            <a:r>
              <a:rPr lang="fr-FR" dirty="0"/>
              <a:t>.</a:t>
            </a:r>
          </a:p>
          <a:p>
            <a:pPr marL="285750" indent="-285750">
              <a:spcBef>
                <a:spcPts val="600"/>
              </a:spcBef>
              <a:spcAft>
                <a:spcPts val="600"/>
              </a:spcAft>
              <a:buFont typeface="Arial" charset="0"/>
              <a:buChar char="•"/>
            </a:pPr>
            <a:r>
              <a:rPr lang="fr-FR" dirty="0" err="1" smtClean="0"/>
              <a:t>Schnürsenkel</a:t>
            </a:r>
            <a:r>
              <a:rPr lang="fr-FR" dirty="0" smtClean="0"/>
              <a:t> </a:t>
            </a:r>
            <a:r>
              <a:rPr lang="fr-FR" dirty="0" err="1" smtClean="0"/>
              <a:t>müssen</a:t>
            </a:r>
            <a:r>
              <a:rPr lang="fr-FR" dirty="0" smtClean="0"/>
              <a:t> </a:t>
            </a:r>
            <a:r>
              <a:rPr lang="fr-FR" dirty="0" err="1" smtClean="0"/>
              <a:t>so</a:t>
            </a:r>
            <a:r>
              <a:rPr lang="fr-FR" dirty="0" smtClean="0"/>
              <a:t> </a:t>
            </a:r>
            <a:r>
              <a:rPr lang="fr-FR" dirty="0" err="1" smtClean="0"/>
              <a:t>kurz</a:t>
            </a:r>
            <a:r>
              <a:rPr lang="fr-FR" dirty="0" smtClean="0"/>
              <a:t> sein, </a:t>
            </a:r>
            <a:r>
              <a:rPr lang="fr-FR" dirty="0" err="1" smtClean="0"/>
              <a:t>dass</a:t>
            </a:r>
            <a:r>
              <a:rPr lang="fr-FR" dirty="0" smtClean="0"/>
              <a:t> </a:t>
            </a:r>
            <a:r>
              <a:rPr lang="fr-FR" dirty="0" err="1" smtClean="0"/>
              <a:t>sie</a:t>
            </a:r>
            <a:r>
              <a:rPr lang="fr-FR" dirty="0" smtClean="0"/>
              <a:t> </a:t>
            </a:r>
            <a:r>
              <a:rPr lang="fr-FR" dirty="0" err="1" smtClean="0"/>
              <a:t>sich</a:t>
            </a:r>
            <a:r>
              <a:rPr lang="fr-FR" dirty="0" smtClean="0"/>
              <a:t> </a:t>
            </a:r>
            <a:r>
              <a:rPr lang="fr-FR" dirty="0" err="1" smtClean="0"/>
              <a:t>nicht</a:t>
            </a:r>
            <a:r>
              <a:rPr lang="fr-FR" dirty="0" smtClean="0"/>
              <a:t> in der </a:t>
            </a:r>
            <a:r>
              <a:rPr lang="fr-FR" dirty="0" err="1" smtClean="0"/>
              <a:t>Kette</a:t>
            </a:r>
            <a:r>
              <a:rPr lang="fr-FR" dirty="0" smtClean="0"/>
              <a:t> </a:t>
            </a:r>
            <a:r>
              <a:rPr lang="fr-FR" dirty="0" err="1" smtClean="0"/>
              <a:t>verfangen</a:t>
            </a:r>
            <a:r>
              <a:rPr lang="fr-FR" dirty="0" smtClean="0"/>
              <a:t> </a:t>
            </a:r>
            <a:r>
              <a:rPr lang="fr-FR" dirty="0" err="1" smtClean="0"/>
              <a:t>können</a:t>
            </a:r>
            <a:r>
              <a:rPr lang="fr-FR" smtClean="0"/>
              <a:t>. </a:t>
            </a:r>
            <a:endParaRPr lang="fr-FR" dirty="0"/>
          </a:p>
          <a:p>
            <a:pPr marL="285750" indent="-285750">
              <a:spcBef>
                <a:spcPts val="600"/>
              </a:spcBef>
              <a:spcAft>
                <a:spcPts val="600"/>
              </a:spcAft>
              <a:buFont typeface="Arial" charset="0"/>
              <a:buChar char="•"/>
            </a:pPr>
            <a:r>
              <a:rPr lang="fr-FR" dirty="0" err="1"/>
              <a:t>Dem</a:t>
            </a:r>
            <a:r>
              <a:rPr lang="fr-FR" dirty="0"/>
              <a:t> Wetter </a:t>
            </a:r>
            <a:r>
              <a:rPr lang="fr-FR" dirty="0" err="1"/>
              <a:t>angepasste</a:t>
            </a:r>
            <a:r>
              <a:rPr lang="fr-FR" dirty="0"/>
              <a:t> </a:t>
            </a:r>
            <a:r>
              <a:rPr lang="fr-FR" dirty="0" err="1"/>
              <a:t>Kleidung</a:t>
            </a:r>
            <a:r>
              <a:rPr lang="fr-FR" dirty="0"/>
              <a:t>, </a:t>
            </a:r>
            <a:r>
              <a:rPr lang="fr-FR" dirty="0" err="1"/>
              <a:t>Bekleidung</a:t>
            </a:r>
            <a:r>
              <a:rPr lang="fr-FR" dirty="0"/>
              <a:t> </a:t>
            </a:r>
            <a:r>
              <a:rPr lang="fr-FR" dirty="0" err="1"/>
              <a:t>wie</a:t>
            </a:r>
            <a:r>
              <a:rPr lang="fr-FR" dirty="0"/>
              <a:t> </a:t>
            </a:r>
            <a:r>
              <a:rPr lang="fr-FR" dirty="0" err="1"/>
              <a:t>weite</a:t>
            </a:r>
            <a:r>
              <a:rPr lang="fr-FR" dirty="0"/>
              <a:t> </a:t>
            </a:r>
            <a:r>
              <a:rPr lang="fr-FR" dirty="0" err="1"/>
              <a:t>Hosen</a:t>
            </a:r>
            <a:r>
              <a:rPr lang="fr-FR" dirty="0"/>
              <a:t>, </a:t>
            </a:r>
            <a:r>
              <a:rPr lang="fr-FR" dirty="0" err="1"/>
              <a:t>Schal</a:t>
            </a:r>
            <a:r>
              <a:rPr lang="fr-FR" dirty="0"/>
              <a:t>, etc. </a:t>
            </a:r>
            <a:r>
              <a:rPr lang="fr-FR" dirty="0" err="1"/>
              <a:t>vermeiden</a:t>
            </a:r>
            <a:r>
              <a:rPr lang="fr-FR" dirty="0"/>
              <a:t>, die </a:t>
            </a:r>
            <a:r>
              <a:rPr lang="fr-FR" dirty="0" err="1"/>
              <a:t>sich</a:t>
            </a:r>
            <a:r>
              <a:rPr lang="fr-FR" dirty="0"/>
              <a:t> in der </a:t>
            </a:r>
            <a:r>
              <a:rPr lang="fr-FR" dirty="0" err="1"/>
              <a:t>Kette</a:t>
            </a:r>
            <a:r>
              <a:rPr lang="fr-FR" dirty="0"/>
              <a:t> </a:t>
            </a:r>
            <a:r>
              <a:rPr lang="fr-FR" dirty="0" err="1"/>
              <a:t>verfangen</a:t>
            </a:r>
            <a:r>
              <a:rPr lang="fr-FR" dirty="0"/>
              <a:t> </a:t>
            </a:r>
            <a:r>
              <a:rPr lang="fr-FR" dirty="0" err="1"/>
              <a:t>können</a:t>
            </a:r>
            <a:r>
              <a:rPr lang="fr-FR" dirty="0"/>
              <a:t>. (</a:t>
            </a:r>
            <a:r>
              <a:rPr lang="fr-FR" dirty="0" err="1"/>
              <a:t>evtl</a:t>
            </a:r>
            <a:r>
              <a:rPr lang="fr-FR" dirty="0"/>
              <a:t>. </a:t>
            </a:r>
            <a:r>
              <a:rPr lang="fr-FR" dirty="0" err="1"/>
              <a:t>Spangen</a:t>
            </a:r>
            <a:r>
              <a:rPr lang="fr-FR" dirty="0"/>
              <a:t>, </a:t>
            </a:r>
            <a:r>
              <a:rPr lang="fr-FR" dirty="0" err="1"/>
              <a:t>Klammern</a:t>
            </a:r>
            <a:r>
              <a:rPr lang="fr-FR" dirty="0"/>
              <a:t> </a:t>
            </a:r>
            <a:r>
              <a:rPr lang="fr-FR" dirty="0" err="1"/>
              <a:t>nutzen</a:t>
            </a:r>
            <a:r>
              <a:rPr lang="fr-FR" dirty="0"/>
              <a:t>) </a:t>
            </a:r>
          </a:p>
          <a:p>
            <a:pPr marL="285750" indent="-285750">
              <a:spcBef>
                <a:spcPts val="600"/>
              </a:spcBef>
              <a:spcAft>
                <a:spcPts val="600"/>
              </a:spcAft>
              <a:buFont typeface="Arial" charset="0"/>
              <a:buChar char="•"/>
            </a:pPr>
            <a:r>
              <a:rPr lang="fr-FR" dirty="0" err="1"/>
              <a:t>Bevorzugt</a:t>
            </a:r>
            <a:r>
              <a:rPr lang="fr-FR" dirty="0"/>
              <a:t> </a:t>
            </a:r>
            <a:r>
              <a:rPr lang="fr-FR" dirty="0" err="1"/>
              <a:t>helle</a:t>
            </a:r>
            <a:r>
              <a:rPr lang="fr-FR" dirty="0"/>
              <a:t>, </a:t>
            </a:r>
            <a:r>
              <a:rPr lang="fr-FR" dirty="0" err="1"/>
              <a:t>gut</a:t>
            </a:r>
            <a:r>
              <a:rPr lang="fr-FR" dirty="0"/>
              <a:t> </a:t>
            </a:r>
            <a:r>
              <a:rPr lang="fr-FR" dirty="0" err="1"/>
              <a:t>sichtbare</a:t>
            </a:r>
            <a:r>
              <a:rPr lang="fr-FR" dirty="0"/>
              <a:t> </a:t>
            </a:r>
            <a:r>
              <a:rPr lang="fr-FR" dirty="0" err="1"/>
              <a:t>Kleidung</a:t>
            </a:r>
            <a:r>
              <a:rPr lang="fr-FR" dirty="0"/>
              <a:t> </a:t>
            </a:r>
            <a:r>
              <a:rPr lang="fr-FR" dirty="0" err="1"/>
              <a:t>nutzen</a:t>
            </a:r>
            <a:r>
              <a:rPr lang="fr-FR" dirty="0"/>
              <a:t>. </a:t>
            </a:r>
          </a:p>
          <a:p>
            <a:pPr marL="285750" indent="-285750">
              <a:spcBef>
                <a:spcPts val="600"/>
              </a:spcBef>
              <a:spcAft>
                <a:spcPts val="600"/>
              </a:spcAft>
              <a:buFont typeface="Arial" charset="0"/>
              <a:buChar char="•"/>
            </a:pPr>
            <a:r>
              <a:rPr lang="fr-FR" dirty="0" err="1"/>
              <a:t>Warnweste</a:t>
            </a:r>
            <a:r>
              <a:rPr lang="fr-FR" dirty="0"/>
              <a:t> </a:t>
            </a:r>
            <a:r>
              <a:rPr lang="fr-FR" dirty="0" err="1"/>
              <a:t>bei</a:t>
            </a:r>
            <a:r>
              <a:rPr lang="fr-FR" dirty="0"/>
              <a:t> </a:t>
            </a:r>
            <a:r>
              <a:rPr lang="fr-FR" dirty="0" err="1"/>
              <a:t>Ausflug</a:t>
            </a:r>
            <a:r>
              <a:rPr lang="fr-FR" dirty="0"/>
              <a:t> </a:t>
            </a:r>
            <a:r>
              <a:rPr lang="fr-FR" dirty="0" err="1"/>
              <a:t>oder</a:t>
            </a:r>
            <a:r>
              <a:rPr lang="fr-FR" dirty="0"/>
              <a:t> </a:t>
            </a:r>
            <a:r>
              <a:rPr lang="fr-FR" dirty="0" err="1"/>
              <a:t>Wintermonate</a:t>
            </a:r>
            <a:r>
              <a:rPr lang="fr-FR" dirty="0"/>
              <a:t>, da </a:t>
            </a:r>
            <a:r>
              <a:rPr lang="fr-FR" dirty="0" err="1"/>
              <a:t>gut</a:t>
            </a:r>
            <a:r>
              <a:rPr lang="fr-FR" dirty="0"/>
              <a:t> </a:t>
            </a:r>
            <a:r>
              <a:rPr lang="fr-FR" dirty="0" err="1"/>
              <a:t>sichtbar</a:t>
            </a:r>
            <a:r>
              <a:rPr lang="fr-FR" dirty="0"/>
              <a:t> </a:t>
            </a:r>
            <a:r>
              <a:rPr lang="fr-FR" dirty="0" err="1"/>
              <a:t>für</a:t>
            </a:r>
            <a:r>
              <a:rPr lang="fr-FR" dirty="0"/>
              <a:t> </a:t>
            </a:r>
            <a:r>
              <a:rPr lang="fr-FR" dirty="0" err="1"/>
              <a:t>andere</a:t>
            </a:r>
            <a:r>
              <a:rPr lang="fr-FR" dirty="0"/>
              <a:t> </a:t>
            </a:r>
            <a:r>
              <a:rPr lang="fr-FR" dirty="0" err="1"/>
              <a:t>Verkehrsteilnehmer</a:t>
            </a:r>
            <a:r>
              <a:rPr lang="fr-FR" dirty="0"/>
              <a:t> </a:t>
            </a:r>
          </a:p>
          <a:p>
            <a:endParaRPr lang="de-DE" dirty="0"/>
          </a:p>
        </p:txBody>
      </p:sp>
      <p:sp>
        <p:nvSpPr>
          <p:cNvPr id="3" name="Textfeld 2"/>
          <p:cNvSpPr txBox="1"/>
          <p:nvPr/>
        </p:nvSpPr>
        <p:spPr>
          <a:xfrm>
            <a:off x="1323833" y="1728315"/>
            <a:ext cx="2279176" cy="369332"/>
          </a:xfrm>
          <a:prstGeom prst="rect">
            <a:avLst/>
          </a:prstGeom>
          <a:noFill/>
        </p:spPr>
        <p:txBody>
          <a:bodyPr wrap="square" rtlCol="0">
            <a:spAutoFit/>
          </a:bodyPr>
          <a:lstStyle/>
          <a:p>
            <a:pPr marL="285750" indent="-285750">
              <a:spcBef>
                <a:spcPts val="600"/>
              </a:spcBef>
              <a:spcAft>
                <a:spcPts val="600"/>
              </a:spcAft>
              <a:buFont typeface="Arial" charset="0"/>
              <a:buChar char="•"/>
            </a:pPr>
            <a:endParaRPr lang="fr-FR" dirty="0"/>
          </a:p>
        </p:txBody>
      </p:sp>
    </p:spTree>
    <p:extLst>
      <p:ext uri="{BB962C8B-B14F-4D97-AF65-F5344CB8AC3E}">
        <p14:creationId xmlns:p14="http://schemas.microsoft.com/office/powerpoint/2010/main" val="211596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Tipps zum Fahrradkauf</a:t>
            </a:r>
            <a:endParaRPr lang="de-DE" dirty="0"/>
          </a:p>
        </p:txBody>
      </p:sp>
      <p:sp>
        <p:nvSpPr>
          <p:cNvPr id="5" name="Inhaltsplatzhalter 4"/>
          <p:cNvSpPr>
            <a:spLocks noGrp="1"/>
          </p:cNvSpPr>
          <p:nvPr>
            <p:ph idx="1"/>
          </p:nvPr>
        </p:nvSpPr>
        <p:spPr/>
        <p:txBody>
          <a:bodyPr>
            <a:normAutofit fontScale="92500"/>
          </a:bodyPr>
          <a:lstStyle/>
          <a:p>
            <a:r>
              <a:rPr lang="de-DE" sz="2800" b="1" dirty="0" smtClean="0"/>
              <a:t>Fahrrad an Größe des Kindes angepasst </a:t>
            </a:r>
            <a:r>
              <a:rPr lang="de-DE" sz="2800" dirty="0" smtClean="0"/>
              <a:t>(zu große Räder mindern die Freude am Radfahren und stören den Lernprozess)</a:t>
            </a:r>
          </a:p>
          <a:p>
            <a:r>
              <a:rPr lang="de-DE" sz="2800" b="1" dirty="0" smtClean="0"/>
              <a:t>Laufrad besser als Stützräder </a:t>
            </a:r>
            <a:r>
              <a:rPr lang="de-DE" sz="2800" dirty="0" smtClean="0"/>
              <a:t>(Gleichgewichtsschulung)</a:t>
            </a:r>
          </a:p>
          <a:p>
            <a:r>
              <a:rPr lang="de-DE" sz="2800" b="1" dirty="0" smtClean="0"/>
              <a:t>Qualität der Ausstattung </a:t>
            </a:r>
            <a:r>
              <a:rPr lang="de-DE" sz="2800" dirty="0" smtClean="0"/>
              <a:t>(Bremsen, Sattel, Pedale, </a:t>
            </a:r>
            <a:r>
              <a:rPr lang="de-DE" sz="2800" dirty="0" err="1" smtClean="0"/>
              <a:t>Umwerfer</a:t>
            </a:r>
            <a:r>
              <a:rPr lang="de-DE" sz="2800" dirty="0" smtClean="0"/>
              <a:t>, Gewicht des Fahrrades, Schnellspanner statt Schrauben mit Muttern)</a:t>
            </a:r>
          </a:p>
          <a:p>
            <a:r>
              <a:rPr lang="de-DE" sz="2800" b="1" dirty="0" smtClean="0"/>
              <a:t>Federgabel bei Kinderrad wenig sinnvoll</a:t>
            </a:r>
          </a:p>
          <a:p>
            <a:r>
              <a:rPr lang="de-DE" sz="2800" b="1" dirty="0" smtClean="0"/>
              <a:t>Unnötige Gewichte, Ablenkung vermeiden </a:t>
            </a:r>
            <a:r>
              <a:rPr lang="de-DE" sz="2800" dirty="0" smtClean="0"/>
              <a:t>(Puppensitz, Lenkradkorb…)</a:t>
            </a:r>
          </a:p>
          <a:p>
            <a:endParaRPr lang="de-DE" sz="2000" dirty="0" smtClean="0"/>
          </a:p>
          <a:p>
            <a:endParaRPr lang="de-DE" dirty="0"/>
          </a:p>
        </p:txBody>
      </p:sp>
    </p:spTree>
    <p:extLst>
      <p:ext uri="{BB962C8B-B14F-4D97-AF65-F5344CB8AC3E}">
        <p14:creationId xmlns:p14="http://schemas.microsoft.com/office/powerpoint/2010/main" val="198891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smtClean="0"/>
              <a:t>Danke</a:t>
            </a:r>
            <a:r>
              <a:rPr lang="en-US" sz="2400" dirty="0" smtClean="0"/>
              <a:t> </a:t>
            </a:r>
            <a:r>
              <a:rPr lang="en-US" sz="2400" dirty="0" err="1" smtClean="0"/>
              <a:t>fürs</a:t>
            </a:r>
            <a:r>
              <a:rPr lang="en-US" sz="2400" dirty="0" smtClean="0"/>
              <a:t> </a:t>
            </a:r>
            <a:r>
              <a:rPr lang="en-US" sz="2400" dirty="0" err="1" smtClean="0"/>
              <a:t>Zuhören</a:t>
            </a:r>
            <a:r>
              <a:rPr lang="en-US" sz="2400" dirty="0" smtClean="0"/>
              <a:t> …</a:t>
            </a:r>
            <a:endParaRPr lang="en-US" sz="2400" dirty="0"/>
          </a:p>
        </p:txBody>
      </p:sp>
      <p:pic>
        <p:nvPicPr>
          <p:cNvPr id="4" name="Content Placeholder 3" descr="act.7 374.JPG"/>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3" name="Textplatzhalter 2"/>
          <p:cNvSpPr>
            <a:spLocks noGrp="1"/>
          </p:cNvSpPr>
          <p:nvPr>
            <p:ph type="body" sz="half" idx="2"/>
          </p:nvPr>
        </p:nvSpPr>
        <p:spPr/>
        <p:txBody>
          <a:bodyPr>
            <a:normAutofit fontScale="77500" lnSpcReduction="20000"/>
          </a:bodyPr>
          <a:lstStyle/>
          <a:p>
            <a:pPr algn="r"/>
            <a:endParaRPr lang="de-DE" sz="2800" dirty="0" smtClean="0"/>
          </a:p>
          <a:p>
            <a:pPr algn="r"/>
            <a:r>
              <a:rPr lang="de-DE" sz="3300" b="1" dirty="0" smtClean="0"/>
              <a:t>… und tschüss!!</a:t>
            </a:r>
            <a:endParaRPr lang="de-DE" sz="3300" b="1" dirty="0"/>
          </a:p>
        </p:txBody>
      </p:sp>
    </p:spTree>
    <p:extLst>
      <p:ext uri="{BB962C8B-B14F-4D97-AF65-F5344CB8AC3E}">
        <p14:creationId xmlns:p14="http://schemas.microsoft.com/office/powerpoint/2010/main" val="406988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274638"/>
            <a:ext cx="8229600" cy="1143000"/>
          </a:xfrm>
        </p:spPr>
        <p:txBody>
          <a:bodyPr>
            <a:normAutofit/>
          </a:bodyPr>
          <a:lstStyle/>
          <a:p>
            <a:r>
              <a:rPr lang="de-DE" b="1" u="sng" dirty="0" smtClean="0"/>
              <a:t>Vorsichtsmaßnahmen</a:t>
            </a:r>
            <a:endParaRPr lang="de-DE" b="1" u="sng" dirty="0"/>
          </a:p>
        </p:txBody>
      </p:sp>
      <p:sp>
        <p:nvSpPr>
          <p:cNvPr id="4" name="Rectangle 2"/>
          <p:cNvSpPr>
            <a:spLocks noChangeArrowheads="1"/>
          </p:cNvSpPr>
          <p:nvPr/>
        </p:nvSpPr>
        <p:spPr bwMode="auto">
          <a:xfrm>
            <a:off x="3623663" y="1328740"/>
            <a:ext cx="189667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2400" u="sng" dirty="0" smtClean="0">
                <a:latin typeface="Arial" charset="0"/>
              </a:rPr>
              <a:t>Das Fahrrad</a:t>
            </a:r>
            <a:endParaRPr kumimoji="0" lang="de-DE" altLang="de-DE" sz="2400" b="0" i="0" u="sng"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charset="0"/>
            </a:endParaRPr>
          </a:p>
        </p:txBody>
      </p:sp>
      <p:pic>
        <p:nvPicPr>
          <p:cNvPr id="10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346" y="1876563"/>
            <a:ext cx="4394200" cy="2933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rot="10800000" flipV="1">
            <a:off x="272955" y="5375792"/>
            <a:ext cx="869362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fontAlgn="base">
              <a:lnSpc>
                <a:spcPct val="100000"/>
              </a:lnSpc>
              <a:spcBef>
                <a:spcPct val="20000"/>
              </a:spcBef>
              <a:spcAft>
                <a:spcPct val="0"/>
              </a:spcAft>
              <a:buClrTx/>
              <a:buSzTx/>
              <a:buFontTx/>
              <a:buChar char="-"/>
              <a:tabLst/>
            </a:pPr>
            <a:r>
              <a:rPr lang="de-DE" altLang="de-DE" sz="2000" dirty="0"/>
              <a:t>Das Fahrrad sollte auf Hüfthöhe des Kindes eingestellt sein. Wenn es zu groß oder zu klein ist, wird es sich nicht wohlfühlen und schafft es nicht, das notwendige Gleichgewicht zu finden, um mit Freude am Parcours teilzunehmen. </a:t>
            </a:r>
            <a:endParaRPr lang="de-DE" altLang="de-DE" sz="2800" dirty="0"/>
          </a:p>
        </p:txBody>
      </p:sp>
    </p:spTree>
    <p:extLst>
      <p:ext uri="{BB962C8B-B14F-4D97-AF65-F5344CB8AC3E}">
        <p14:creationId xmlns:p14="http://schemas.microsoft.com/office/powerpoint/2010/main" val="100946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u="sng" dirty="0"/>
              <a:t>Vorsichtsmaßnahmen</a:t>
            </a:r>
          </a:p>
        </p:txBody>
      </p:sp>
      <p:sp>
        <p:nvSpPr>
          <p:cNvPr id="5" name="Inhaltsplatzhalter 4"/>
          <p:cNvSpPr>
            <a:spLocks noGrp="1"/>
          </p:cNvSpPr>
          <p:nvPr>
            <p:ph sz="half" idx="1"/>
          </p:nvPr>
        </p:nvSpPr>
        <p:spPr>
          <a:xfrm>
            <a:off x="457199" y="1882538"/>
            <a:ext cx="4038600" cy="4525963"/>
          </a:xfrm>
        </p:spPr>
        <p:txBody>
          <a:bodyPr>
            <a:normAutofit/>
          </a:bodyPr>
          <a:lstStyle/>
          <a:p>
            <a:pPr marL="457200" indent="-457200" fontAlgn="base">
              <a:spcAft>
                <a:spcPct val="0"/>
              </a:spcAft>
              <a:buFontTx/>
              <a:buChar char="-"/>
            </a:pPr>
            <a:r>
              <a:rPr lang="fr-FR" sz="2400" dirty="0"/>
              <a:t>Der </a:t>
            </a:r>
            <a:r>
              <a:rPr lang="fr-FR" sz="2400" dirty="0" err="1"/>
              <a:t>Sattel</a:t>
            </a:r>
            <a:r>
              <a:rPr lang="fr-FR" sz="2400" dirty="0"/>
              <a:t> </a:t>
            </a:r>
            <a:r>
              <a:rPr lang="fr-FR" sz="2400" dirty="0" err="1"/>
              <a:t>muss</a:t>
            </a:r>
            <a:r>
              <a:rPr lang="fr-FR" sz="2400" dirty="0"/>
              <a:t> </a:t>
            </a:r>
            <a:r>
              <a:rPr lang="fr-FR" sz="2400" dirty="0" err="1"/>
              <a:t>auf</a:t>
            </a:r>
            <a:r>
              <a:rPr lang="fr-FR" sz="2400" dirty="0"/>
              <a:t> </a:t>
            </a:r>
            <a:r>
              <a:rPr lang="fr-FR" sz="2400" dirty="0" err="1"/>
              <a:t>eine</a:t>
            </a:r>
            <a:r>
              <a:rPr lang="fr-FR" sz="2400" dirty="0"/>
              <a:t> </a:t>
            </a:r>
            <a:r>
              <a:rPr lang="fr-FR" sz="2400" dirty="0" err="1"/>
              <a:t>passende</a:t>
            </a:r>
            <a:r>
              <a:rPr lang="fr-FR" sz="2400" dirty="0"/>
              <a:t> </a:t>
            </a:r>
            <a:r>
              <a:rPr lang="fr-FR" sz="2400" dirty="0" err="1"/>
              <a:t>Höhe</a:t>
            </a:r>
            <a:r>
              <a:rPr lang="fr-FR" sz="2400" dirty="0"/>
              <a:t> </a:t>
            </a:r>
            <a:r>
              <a:rPr lang="fr-FR" sz="2400" dirty="0" err="1"/>
              <a:t>eingestellt</a:t>
            </a:r>
            <a:r>
              <a:rPr lang="fr-FR" sz="2400" dirty="0"/>
              <a:t> sein. </a:t>
            </a:r>
            <a:r>
              <a:rPr lang="fr-FR" sz="2400" dirty="0" err="1"/>
              <a:t>Sitzend</a:t>
            </a:r>
            <a:r>
              <a:rPr lang="fr-FR" sz="2400" dirty="0"/>
              <a:t> </a:t>
            </a:r>
            <a:r>
              <a:rPr lang="fr-FR" sz="2400" dirty="0" err="1"/>
              <a:t>auf</a:t>
            </a:r>
            <a:r>
              <a:rPr lang="fr-FR" sz="2400" dirty="0"/>
              <a:t> </a:t>
            </a:r>
            <a:r>
              <a:rPr lang="fr-FR" sz="2400" dirty="0" err="1"/>
              <a:t>dem</a:t>
            </a:r>
            <a:r>
              <a:rPr lang="fr-FR" sz="2400" dirty="0"/>
              <a:t> </a:t>
            </a:r>
            <a:r>
              <a:rPr lang="fr-FR" sz="2400" dirty="0" err="1"/>
              <a:t>Sattel</a:t>
            </a:r>
            <a:r>
              <a:rPr lang="fr-FR" sz="2400" dirty="0"/>
              <a:t> </a:t>
            </a:r>
            <a:r>
              <a:rPr lang="fr-FR" sz="2400" dirty="0" err="1"/>
              <a:t>sollen</a:t>
            </a:r>
            <a:r>
              <a:rPr lang="fr-FR" sz="2400" dirty="0"/>
              <a:t> </a:t>
            </a:r>
            <a:r>
              <a:rPr lang="fr-FR" sz="2400" dirty="0" err="1"/>
              <a:t>für</a:t>
            </a:r>
            <a:r>
              <a:rPr lang="fr-FR" sz="2400" dirty="0"/>
              <a:t> </a:t>
            </a:r>
            <a:r>
              <a:rPr lang="fr-FR" sz="2400" dirty="0" err="1"/>
              <a:t>Anfänger</a:t>
            </a:r>
            <a:r>
              <a:rPr lang="fr-FR" sz="2400" dirty="0"/>
              <a:t> </a:t>
            </a:r>
            <a:r>
              <a:rPr lang="fr-FR" sz="2400" dirty="0" err="1"/>
              <a:t>beide</a:t>
            </a:r>
            <a:r>
              <a:rPr lang="fr-FR" sz="2400" dirty="0"/>
              <a:t> </a:t>
            </a:r>
            <a:r>
              <a:rPr lang="fr-FR" sz="2400" dirty="0" err="1"/>
              <a:t>Füße</a:t>
            </a:r>
            <a:r>
              <a:rPr lang="fr-FR" sz="2400" dirty="0"/>
              <a:t> </a:t>
            </a:r>
            <a:r>
              <a:rPr lang="fr-FR" sz="2400" dirty="0" err="1"/>
              <a:t>flach</a:t>
            </a:r>
            <a:r>
              <a:rPr lang="fr-FR" sz="2400" dirty="0"/>
              <a:t> </a:t>
            </a:r>
            <a:r>
              <a:rPr lang="fr-FR" sz="2400" dirty="0" err="1"/>
              <a:t>auf</a:t>
            </a:r>
            <a:r>
              <a:rPr lang="fr-FR" sz="2400" dirty="0"/>
              <a:t> </a:t>
            </a:r>
            <a:r>
              <a:rPr lang="fr-FR" sz="2400" dirty="0" err="1"/>
              <a:t>dem</a:t>
            </a:r>
            <a:r>
              <a:rPr lang="fr-FR" sz="2400" dirty="0"/>
              <a:t> Boden sein. </a:t>
            </a:r>
          </a:p>
          <a:p>
            <a:pPr marL="457200" indent="-457200" fontAlgn="base">
              <a:spcAft>
                <a:spcPct val="0"/>
              </a:spcAft>
              <a:buFontTx/>
              <a:buChar char="-"/>
            </a:pPr>
            <a:r>
              <a:rPr lang="fr-FR" sz="2400" dirty="0" err="1"/>
              <a:t>Vorderfuß</a:t>
            </a:r>
            <a:r>
              <a:rPr lang="fr-FR" sz="2400" dirty="0"/>
              <a:t> </a:t>
            </a:r>
            <a:r>
              <a:rPr lang="fr-FR" sz="2400" dirty="0" err="1"/>
              <a:t>für</a:t>
            </a:r>
            <a:r>
              <a:rPr lang="fr-FR" sz="2400" dirty="0"/>
              <a:t> </a:t>
            </a:r>
            <a:r>
              <a:rPr lang="fr-FR" sz="2400" dirty="0" err="1" smtClean="0"/>
              <a:t>geübte</a:t>
            </a:r>
            <a:endParaRPr lang="fr-FR" sz="2400" dirty="0" smtClean="0"/>
          </a:p>
          <a:p>
            <a:pPr marL="457200" indent="-457200" fontAlgn="base">
              <a:spcAft>
                <a:spcPct val="0"/>
              </a:spcAft>
              <a:buFontTx/>
              <a:buChar char="-"/>
            </a:pPr>
            <a:r>
              <a:rPr lang="fr-FR" sz="2400" dirty="0" err="1" smtClean="0"/>
              <a:t>Fußspitze</a:t>
            </a:r>
            <a:r>
              <a:rPr lang="fr-FR" sz="2400" dirty="0" smtClean="0"/>
              <a:t> </a:t>
            </a:r>
            <a:r>
              <a:rPr lang="fr-FR" sz="2400" dirty="0" err="1"/>
              <a:t>für</a:t>
            </a:r>
            <a:r>
              <a:rPr lang="fr-FR" sz="2400" dirty="0"/>
              <a:t> </a:t>
            </a:r>
            <a:r>
              <a:rPr lang="fr-FR" sz="2400" dirty="0" err="1"/>
              <a:t>sehr</a:t>
            </a:r>
            <a:r>
              <a:rPr lang="fr-FR" sz="2400" dirty="0"/>
              <a:t> </a:t>
            </a:r>
            <a:r>
              <a:rPr lang="fr-FR" sz="2400" dirty="0" err="1"/>
              <a:t>erfahrene</a:t>
            </a:r>
            <a:r>
              <a:rPr lang="fr-FR" sz="2400" dirty="0"/>
              <a:t> </a:t>
            </a:r>
            <a:r>
              <a:rPr lang="fr-FR" sz="2400" dirty="0" err="1"/>
              <a:t>Fahrer</a:t>
            </a:r>
            <a:r>
              <a:rPr lang="fr-FR" sz="2400" dirty="0"/>
              <a:t>/</a:t>
            </a:r>
            <a:r>
              <a:rPr lang="fr-FR" sz="2400" dirty="0" err="1"/>
              <a:t>innen</a:t>
            </a:r>
            <a:r>
              <a:rPr lang="fr-FR" sz="2400" dirty="0"/>
              <a:t>. </a:t>
            </a:r>
            <a:r>
              <a:rPr lang="de-DE" sz="2400" dirty="0"/>
              <a:t> </a:t>
            </a:r>
          </a:p>
          <a:p>
            <a:endParaRPr lang="de-DE" dirty="0"/>
          </a:p>
        </p:txBody>
      </p:sp>
      <p:sp>
        <p:nvSpPr>
          <p:cNvPr id="7" name="Inhaltsplatzhalter 6"/>
          <p:cNvSpPr>
            <a:spLocks noGrp="1"/>
          </p:cNvSpPr>
          <p:nvPr>
            <p:ph sz="half" idx="2"/>
          </p:nvPr>
        </p:nvSpPr>
        <p:spPr/>
        <p:txBody>
          <a:bodyPr>
            <a:normAutofit/>
          </a:bodyPr>
          <a:lstStyle/>
          <a:p>
            <a:endParaRPr lang="de-DE" dirty="0"/>
          </a:p>
        </p:txBody>
      </p:sp>
      <p:sp>
        <p:nvSpPr>
          <p:cNvPr id="4" name="Rectangle 2"/>
          <p:cNvSpPr>
            <a:spLocks noChangeArrowheads="1"/>
          </p:cNvSpPr>
          <p:nvPr/>
        </p:nvSpPr>
        <p:spPr bwMode="auto">
          <a:xfrm>
            <a:off x="3623663" y="1278622"/>
            <a:ext cx="189667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0" i="0" u="sng" strike="noStrike" cap="none" normalizeH="0" baseline="0" dirty="0" smtClean="0">
                <a:ln>
                  <a:noFill/>
                </a:ln>
                <a:solidFill>
                  <a:schemeClr val="tx1"/>
                </a:solidFill>
                <a:effectLst/>
                <a:latin typeface="Arial" charset="0"/>
              </a:rPr>
              <a:t>Das Fahrrad</a:t>
            </a:r>
            <a:endParaRPr kumimoji="0" lang="de-DE" altLang="de-DE" sz="2400" b="0" i="0" u="sng"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charset="0"/>
            </a:endParaRPr>
          </a:p>
        </p:txBody>
      </p:sp>
      <p:pic>
        <p:nvPicPr>
          <p:cNvPr id="6" name="Picture 3"/>
          <p:cNvPicPr/>
          <p:nvPr/>
        </p:nvPicPr>
        <p:blipFill>
          <a:blip r:embed="rId2">
            <a:extLst>
              <a:ext uri="{28A0092B-C50C-407E-A947-70E740481C1C}">
                <a14:useLocalDpi xmlns:a14="http://schemas.microsoft.com/office/drawing/2010/main" val="0"/>
              </a:ext>
            </a:extLst>
          </a:blip>
          <a:stretch>
            <a:fillRect/>
          </a:stretch>
        </p:blipFill>
        <p:spPr>
          <a:xfrm>
            <a:off x="5277892" y="1882538"/>
            <a:ext cx="2971800" cy="4457700"/>
          </a:xfrm>
          <a:prstGeom prst="rect">
            <a:avLst/>
          </a:prstGeom>
        </p:spPr>
      </p:pic>
    </p:spTree>
    <p:extLst>
      <p:ext uri="{BB962C8B-B14F-4D97-AF65-F5344CB8AC3E}">
        <p14:creationId xmlns:p14="http://schemas.microsoft.com/office/powerpoint/2010/main" val="58982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u="sng" dirty="0" smtClean="0"/>
              <a:t>Vorsichtsmaßnahmen</a:t>
            </a:r>
            <a:endParaRPr lang="de-DE" b="1" u="sng" dirty="0"/>
          </a:p>
        </p:txBody>
      </p:sp>
      <p:sp>
        <p:nvSpPr>
          <p:cNvPr id="3" name="Inhaltsplatzhalter 2"/>
          <p:cNvSpPr>
            <a:spLocks noGrp="1"/>
          </p:cNvSpPr>
          <p:nvPr>
            <p:ph sz="half" idx="1"/>
          </p:nvPr>
        </p:nvSpPr>
        <p:spPr>
          <a:xfrm>
            <a:off x="457200" y="2036055"/>
            <a:ext cx="4038600" cy="4090108"/>
          </a:xfrm>
        </p:spPr>
        <p:txBody>
          <a:bodyPr>
            <a:normAutofit lnSpcReduction="10000"/>
          </a:bodyPr>
          <a:lstStyle/>
          <a:p>
            <a:pPr marL="457200" indent="-457200">
              <a:buFontTx/>
              <a:buChar char="-"/>
            </a:pPr>
            <a:r>
              <a:rPr lang="de-DE" dirty="0"/>
              <a:t>Reifendruck, Profil</a:t>
            </a:r>
          </a:p>
          <a:p>
            <a:pPr marL="457200" indent="-457200">
              <a:buFontTx/>
              <a:buChar char="-"/>
            </a:pPr>
            <a:r>
              <a:rPr lang="de-CH" dirty="0" smtClean="0"/>
              <a:t>Richtige </a:t>
            </a:r>
            <a:r>
              <a:rPr lang="de-CH" dirty="0"/>
              <a:t>Einstellung/ Funktion der Bremsen</a:t>
            </a:r>
          </a:p>
          <a:p>
            <a:pPr marL="457200" indent="-457200">
              <a:buFontTx/>
              <a:buChar char="-"/>
            </a:pPr>
            <a:r>
              <a:rPr lang="de-CH" dirty="0"/>
              <a:t>Funktionierende Schaltung </a:t>
            </a:r>
          </a:p>
          <a:p>
            <a:pPr marL="457200" indent="-457200">
              <a:buFontTx/>
              <a:buChar char="-"/>
            </a:pPr>
            <a:r>
              <a:rPr lang="de-CH" dirty="0"/>
              <a:t>Prüfung der beweglichen Teile (Sattelstange, Lenkung, Reifen, Pedale etc.)</a:t>
            </a:r>
            <a:endParaRPr lang="de-DE" dirty="0"/>
          </a:p>
          <a:p>
            <a:endParaRPr lang="de-DE" dirty="0"/>
          </a:p>
        </p:txBody>
      </p:sp>
      <p:sp>
        <p:nvSpPr>
          <p:cNvPr id="6" name="Inhaltsplatzhalter 5"/>
          <p:cNvSpPr>
            <a:spLocks noGrp="1"/>
          </p:cNvSpPr>
          <p:nvPr>
            <p:ph sz="half" idx="2"/>
          </p:nvPr>
        </p:nvSpPr>
        <p:spPr/>
        <p:txBody>
          <a:bodyPr>
            <a:normAutofit lnSpcReduction="10000"/>
          </a:bodyPr>
          <a:lstStyle/>
          <a:p>
            <a:endParaRPr lang="de-DE" dirty="0"/>
          </a:p>
        </p:txBody>
      </p:sp>
      <p:sp>
        <p:nvSpPr>
          <p:cNvPr id="4" name="Rectangle 2"/>
          <p:cNvSpPr>
            <a:spLocks noChangeArrowheads="1"/>
          </p:cNvSpPr>
          <p:nvPr/>
        </p:nvSpPr>
        <p:spPr bwMode="auto">
          <a:xfrm>
            <a:off x="2701744" y="1297391"/>
            <a:ext cx="37405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0" i="0" u="sng" strike="noStrike" cap="none" normalizeH="0" baseline="0" dirty="0" smtClean="0">
                <a:ln>
                  <a:noFill/>
                </a:ln>
                <a:solidFill>
                  <a:schemeClr val="tx1"/>
                </a:solidFill>
                <a:effectLst/>
                <a:latin typeface="Arial" charset="0"/>
              </a:rPr>
              <a:t>Material-Prüfung/</a:t>
            </a:r>
            <a:r>
              <a:rPr kumimoji="0" lang="de-DE" altLang="de-DE" sz="2400" b="0" i="0" u="sng" strike="noStrike" cap="none" normalizeH="0" dirty="0" smtClean="0">
                <a:ln>
                  <a:noFill/>
                </a:ln>
                <a:solidFill>
                  <a:schemeClr val="tx1"/>
                </a:solidFill>
                <a:effectLst/>
                <a:latin typeface="Arial" charset="0"/>
              </a:rPr>
              <a:t> Technik</a:t>
            </a:r>
            <a:endParaRPr kumimoji="0" lang="de-DE" altLang="de-DE" sz="2400" b="0" i="0" u="sng"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charset="0"/>
            </a:endParaRPr>
          </a:p>
        </p:txBody>
      </p:sp>
      <p:pic>
        <p:nvPicPr>
          <p:cNvPr id="7" name="Picture 4"/>
          <p:cNvPicPr/>
          <p:nvPr/>
        </p:nvPicPr>
        <p:blipFill>
          <a:blip r:embed="rId2">
            <a:extLst>
              <a:ext uri="{28A0092B-C50C-407E-A947-70E740481C1C}">
                <a14:useLocalDpi xmlns:a14="http://schemas.microsoft.com/office/drawing/2010/main" val="0"/>
              </a:ext>
            </a:extLst>
          </a:blip>
          <a:stretch>
            <a:fillRect/>
          </a:stretch>
        </p:blipFill>
        <p:spPr>
          <a:xfrm>
            <a:off x="4885900" y="1869743"/>
            <a:ext cx="3681914" cy="4209864"/>
          </a:xfrm>
          <a:prstGeom prst="rect">
            <a:avLst/>
          </a:prstGeom>
        </p:spPr>
      </p:pic>
    </p:spTree>
    <p:extLst>
      <p:ext uri="{BB962C8B-B14F-4D97-AF65-F5344CB8AC3E}">
        <p14:creationId xmlns:p14="http://schemas.microsoft.com/office/powerpoint/2010/main" val="56403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2097" y="300204"/>
            <a:ext cx="8229600" cy="1143000"/>
          </a:xfrm>
        </p:spPr>
        <p:txBody>
          <a:bodyPr>
            <a:normAutofit/>
          </a:bodyPr>
          <a:lstStyle/>
          <a:p>
            <a:r>
              <a:rPr lang="de-DE" b="1" u="sng" dirty="0" smtClean="0"/>
              <a:t>Vorsichtsmaßnahmen</a:t>
            </a:r>
            <a:endParaRPr lang="de-DE" b="1" u="sng" dirty="0"/>
          </a:p>
        </p:txBody>
      </p:sp>
      <p:sp>
        <p:nvSpPr>
          <p:cNvPr id="4" name="Rectangle 2"/>
          <p:cNvSpPr>
            <a:spLocks noChangeArrowheads="1"/>
          </p:cNvSpPr>
          <p:nvPr/>
        </p:nvSpPr>
        <p:spPr bwMode="auto">
          <a:xfrm>
            <a:off x="3869261" y="1235776"/>
            <a:ext cx="118814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3200" b="1" u="sng" dirty="0" smtClean="0">
                <a:latin typeface="Arial" charset="0"/>
              </a:rPr>
              <a:t>Helm</a:t>
            </a:r>
            <a:endParaRPr kumimoji="0" lang="de-DE" altLang="de-DE" sz="3200" b="1" i="0" u="sng"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charset="0"/>
            </a:endParaRPr>
          </a:p>
        </p:txBody>
      </p:sp>
      <p:sp>
        <p:nvSpPr>
          <p:cNvPr id="3" name="Textfeld 2"/>
          <p:cNvSpPr txBox="1"/>
          <p:nvPr/>
        </p:nvSpPr>
        <p:spPr>
          <a:xfrm>
            <a:off x="5708316" y="2060812"/>
            <a:ext cx="3166282" cy="3108543"/>
          </a:xfrm>
          <a:prstGeom prst="rect">
            <a:avLst/>
          </a:prstGeom>
          <a:noFill/>
        </p:spPr>
        <p:txBody>
          <a:bodyPr wrap="square" rtlCol="0">
            <a:spAutoFit/>
          </a:bodyPr>
          <a:lstStyle/>
          <a:p>
            <a:pPr algn="ctr"/>
            <a:r>
              <a:rPr lang="de-DE" sz="2800" dirty="0" smtClean="0"/>
              <a:t>Auch, wenn es nicht verpflichtend ist, sollten Sie die Kinder immer nur mit Helm an den Aktivitäten teilnehmen lassen!</a:t>
            </a:r>
            <a:r>
              <a:rPr lang="de-CH" sz="2800" dirty="0" smtClean="0"/>
              <a:t>!</a:t>
            </a:r>
            <a:endParaRPr lang="de-DE" sz="2800" dirty="0"/>
          </a:p>
        </p:txBody>
      </p:sp>
      <p:pic>
        <p:nvPicPr>
          <p:cNvPr id="8" name="Picture 1"/>
          <p:cNvPicPr/>
          <p:nvPr/>
        </p:nvPicPr>
        <p:blipFill>
          <a:blip r:embed="rId2">
            <a:extLst>
              <a:ext uri="{28A0092B-C50C-407E-A947-70E740481C1C}">
                <a14:useLocalDpi xmlns:a14="http://schemas.microsoft.com/office/drawing/2010/main" val="0"/>
              </a:ext>
            </a:extLst>
          </a:blip>
          <a:stretch>
            <a:fillRect/>
          </a:stretch>
        </p:blipFill>
        <p:spPr>
          <a:xfrm>
            <a:off x="885660" y="2129052"/>
            <a:ext cx="4712900" cy="3153509"/>
          </a:xfrm>
          <a:prstGeom prst="rect">
            <a:avLst/>
          </a:prstGeom>
        </p:spPr>
      </p:pic>
    </p:spTree>
    <p:extLst>
      <p:ext uri="{BB962C8B-B14F-4D97-AF65-F5344CB8AC3E}">
        <p14:creationId xmlns:p14="http://schemas.microsoft.com/office/powerpoint/2010/main" val="21729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b="1" u="sng" dirty="0" smtClean="0"/>
              <a:t>Vorsichtsmaßnahmen</a:t>
            </a:r>
            <a:endParaRPr lang="de-DE" b="1" u="sng" dirty="0"/>
          </a:p>
        </p:txBody>
      </p:sp>
      <p:sp>
        <p:nvSpPr>
          <p:cNvPr id="3" name="Inhaltsplatzhalter 2"/>
          <p:cNvSpPr>
            <a:spLocks noGrp="1"/>
          </p:cNvSpPr>
          <p:nvPr>
            <p:ph sz="half" idx="1"/>
          </p:nvPr>
        </p:nvSpPr>
        <p:spPr/>
        <p:txBody>
          <a:bodyPr>
            <a:normAutofit fontScale="77500" lnSpcReduction="20000"/>
          </a:bodyPr>
          <a:lstStyle/>
          <a:p>
            <a:endParaRPr lang="de-DE"/>
          </a:p>
        </p:txBody>
      </p:sp>
      <p:sp>
        <p:nvSpPr>
          <p:cNvPr id="6" name="Inhaltsplatzhalter 5"/>
          <p:cNvSpPr>
            <a:spLocks noGrp="1"/>
          </p:cNvSpPr>
          <p:nvPr>
            <p:ph sz="half" idx="2"/>
          </p:nvPr>
        </p:nvSpPr>
        <p:spPr/>
        <p:txBody>
          <a:bodyPr>
            <a:normAutofit fontScale="77500" lnSpcReduction="20000"/>
          </a:bodyPr>
          <a:lstStyle/>
          <a:p>
            <a:r>
              <a:rPr lang="fr-FR" dirty="0"/>
              <a:t>Der </a:t>
            </a:r>
            <a:r>
              <a:rPr lang="fr-FR" dirty="0" err="1"/>
              <a:t>Helm</a:t>
            </a:r>
            <a:r>
              <a:rPr lang="fr-FR" dirty="0"/>
              <a:t> </a:t>
            </a:r>
            <a:r>
              <a:rPr lang="fr-FR" dirty="0" err="1"/>
              <a:t>wird</a:t>
            </a:r>
            <a:r>
              <a:rPr lang="fr-FR" dirty="0"/>
              <a:t> </a:t>
            </a:r>
            <a:r>
              <a:rPr lang="fr-FR" dirty="0" err="1"/>
              <a:t>waagerecht</a:t>
            </a:r>
            <a:r>
              <a:rPr lang="fr-FR" dirty="0"/>
              <a:t> </a:t>
            </a:r>
            <a:r>
              <a:rPr lang="fr-FR" dirty="0" err="1"/>
              <a:t>auf</a:t>
            </a:r>
            <a:r>
              <a:rPr lang="fr-FR" dirty="0"/>
              <a:t> </a:t>
            </a:r>
            <a:r>
              <a:rPr lang="fr-FR" dirty="0" err="1"/>
              <a:t>dem</a:t>
            </a:r>
            <a:r>
              <a:rPr lang="fr-FR" dirty="0"/>
              <a:t> </a:t>
            </a:r>
            <a:r>
              <a:rPr lang="fr-FR" dirty="0" err="1"/>
              <a:t>Kopf</a:t>
            </a:r>
            <a:r>
              <a:rPr lang="fr-FR" dirty="0"/>
              <a:t> </a:t>
            </a:r>
            <a:r>
              <a:rPr lang="fr-FR" dirty="0" err="1"/>
              <a:t>getragen</a:t>
            </a:r>
            <a:r>
              <a:rPr lang="fr-FR" dirty="0"/>
              <a:t>. Er </a:t>
            </a:r>
            <a:r>
              <a:rPr lang="fr-FR" dirty="0" err="1"/>
              <a:t>darf</a:t>
            </a:r>
            <a:r>
              <a:rPr lang="fr-FR" dirty="0"/>
              <a:t> </a:t>
            </a:r>
            <a:r>
              <a:rPr lang="fr-FR" dirty="0" err="1"/>
              <a:t>weder</a:t>
            </a:r>
            <a:r>
              <a:rPr lang="fr-FR" dirty="0"/>
              <a:t> </a:t>
            </a:r>
            <a:r>
              <a:rPr lang="fr-FR" dirty="0" err="1"/>
              <a:t>drücken</a:t>
            </a:r>
            <a:r>
              <a:rPr lang="fr-FR" dirty="0"/>
              <a:t>, </a:t>
            </a:r>
            <a:r>
              <a:rPr lang="fr-FR" dirty="0" err="1"/>
              <a:t>noch</a:t>
            </a:r>
            <a:r>
              <a:rPr lang="fr-FR" dirty="0"/>
              <a:t> </a:t>
            </a:r>
            <a:r>
              <a:rPr lang="fr-FR" dirty="0" err="1"/>
              <a:t>scheuern</a:t>
            </a:r>
            <a:r>
              <a:rPr lang="fr-FR" dirty="0"/>
              <a:t>. </a:t>
            </a:r>
          </a:p>
          <a:p>
            <a:r>
              <a:rPr lang="fr-FR" dirty="0"/>
              <a:t>Er </a:t>
            </a:r>
            <a:r>
              <a:rPr lang="fr-FR" dirty="0" err="1"/>
              <a:t>soll</a:t>
            </a:r>
            <a:r>
              <a:rPr lang="fr-FR" dirty="0"/>
              <a:t> </a:t>
            </a:r>
            <a:r>
              <a:rPr lang="fr-FR" dirty="0" err="1"/>
              <a:t>weder</a:t>
            </a:r>
            <a:r>
              <a:rPr lang="fr-FR" dirty="0"/>
              <a:t> </a:t>
            </a:r>
            <a:r>
              <a:rPr lang="fr-FR" dirty="0" err="1"/>
              <a:t>zu</a:t>
            </a:r>
            <a:r>
              <a:rPr lang="fr-FR" dirty="0"/>
              <a:t> </a:t>
            </a:r>
            <a:r>
              <a:rPr lang="fr-FR" dirty="0" err="1"/>
              <a:t>weit</a:t>
            </a:r>
            <a:r>
              <a:rPr lang="fr-FR" dirty="0"/>
              <a:t> in der </a:t>
            </a:r>
            <a:r>
              <a:rPr lang="fr-FR" dirty="0" err="1"/>
              <a:t>Stirn</a:t>
            </a:r>
            <a:r>
              <a:rPr lang="fr-FR" dirty="0"/>
              <a:t> </a:t>
            </a:r>
            <a:r>
              <a:rPr lang="fr-FR" dirty="0" err="1"/>
              <a:t>hängen</a:t>
            </a:r>
            <a:r>
              <a:rPr lang="fr-FR" dirty="0"/>
              <a:t>, </a:t>
            </a:r>
            <a:r>
              <a:rPr lang="fr-FR" dirty="0" err="1"/>
              <a:t>noch</a:t>
            </a:r>
            <a:r>
              <a:rPr lang="fr-FR" dirty="0"/>
              <a:t> </a:t>
            </a:r>
            <a:r>
              <a:rPr lang="fr-FR" dirty="0" err="1"/>
              <a:t>zu</a:t>
            </a:r>
            <a:r>
              <a:rPr lang="fr-FR" dirty="0"/>
              <a:t> </a:t>
            </a:r>
            <a:r>
              <a:rPr lang="fr-FR" dirty="0" err="1"/>
              <a:t>weit</a:t>
            </a:r>
            <a:r>
              <a:rPr lang="fr-FR" dirty="0"/>
              <a:t> </a:t>
            </a:r>
            <a:r>
              <a:rPr lang="fr-FR" dirty="0" err="1"/>
              <a:t>im</a:t>
            </a:r>
            <a:r>
              <a:rPr lang="fr-FR" dirty="0"/>
              <a:t> </a:t>
            </a:r>
            <a:r>
              <a:rPr lang="fr-FR" dirty="0" err="1"/>
              <a:t>Nacken</a:t>
            </a:r>
            <a:r>
              <a:rPr lang="fr-FR" dirty="0"/>
              <a:t>.</a:t>
            </a:r>
          </a:p>
          <a:p>
            <a:r>
              <a:rPr lang="fr-FR" dirty="0" err="1"/>
              <a:t>Zwischen</a:t>
            </a:r>
            <a:r>
              <a:rPr lang="fr-FR" dirty="0"/>
              <a:t> </a:t>
            </a:r>
            <a:r>
              <a:rPr lang="fr-FR" dirty="0" err="1"/>
              <a:t>Riemen</a:t>
            </a:r>
            <a:r>
              <a:rPr lang="fr-FR" dirty="0"/>
              <a:t> und </a:t>
            </a:r>
            <a:r>
              <a:rPr lang="fr-FR" dirty="0" err="1"/>
              <a:t>Kinn</a:t>
            </a:r>
            <a:r>
              <a:rPr lang="fr-FR" dirty="0"/>
              <a:t> </a:t>
            </a:r>
            <a:r>
              <a:rPr lang="fr-FR" dirty="0" err="1"/>
              <a:t>sollten</a:t>
            </a:r>
            <a:r>
              <a:rPr lang="fr-FR" dirty="0"/>
              <a:t> 1,5 cm </a:t>
            </a:r>
            <a:r>
              <a:rPr lang="fr-FR" dirty="0" err="1"/>
              <a:t>Platz</a:t>
            </a:r>
            <a:r>
              <a:rPr lang="fr-FR" dirty="0"/>
              <a:t> sein. </a:t>
            </a:r>
          </a:p>
          <a:p>
            <a:r>
              <a:rPr lang="fr-FR" dirty="0" err="1"/>
              <a:t>Dreieck</a:t>
            </a:r>
            <a:r>
              <a:rPr lang="fr-FR" dirty="0"/>
              <a:t> </a:t>
            </a:r>
            <a:r>
              <a:rPr lang="fr-FR" dirty="0" err="1"/>
              <a:t>um</a:t>
            </a:r>
            <a:r>
              <a:rPr lang="fr-FR" dirty="0"/>
              <a:t> </a:t>
            </a:r>
            <a:r>
              <a:rPr lang="fr-FR" dirty="0" err="1"/>
              <a:t>das</a:t>
            </a:r>
            <a:r>
              <a:rPr lang="fr-FR" dirty="0"/>
              <a:t> </a:t>
            </a:r>
            <a:r>
              <a:rPr lang="fr-FR" dirty="0" err="1"/>
              <a:t>Ohr</a:t>
            </a:r>
            <a:r>
              <a:rPr lang="fr-FR" dirty="0"/>
              <a:t> </a:t>
            </a:r>
            <a:r>
              <a:rPr lang="fr-FR" dirty="0" err="1"/>
              <a:t>sollte</a:t>
            </a:r>
            <a:r>
              <a:rPr lang="fr-FR" dirty="0"/>
              <a:t> </a:t>
            </a:r>
            <a:r>
              <a:rPr lang="fr-FR" dirty="0" err="1"/>
              <a:t>fest</a:t>
            </a:r>
            <a:r>
              <a:rPr lang="fr-FR" dirty="0"/>
              <a:t> </a:t>
            </a:r>
            <a:r>
              <a:rPr lang="fr-FR" dirty="0" err="1"/>
              <a:t>sitzen</a:t>
            </a:r>
            <a:r>
              <a:rPr lang="fr-FR" dirty="0"/>
              <a:t>, der </a:t>
            </a:r>
            <a:r>
              <a:rPr lang="fr-FR" dirty="0" err="1"/>
              <a:t>Riehmen</a:t>
            </a:r>
            <a:r>
              <a:rPr lang="fr-FR" dirty="0"/>
              <a:t> </a:t>
            </a:r>
            <a:r>
              <a:rPr lang="fr-FR" dirty="0" err="1"/>
              <a:t>nicht</a:t>
            </a:r>
            <a:r>
              <a:rPr lang="fr-FR" dirty="0"/>
              <a:t> </a:t>
            </a:r>
            <a:r>
              <a:rPr lang="fr-FR" dirty="0" err="1"/>
              <a:t>verdreht</a:t>
            </a:r>
            <a:r>
              <a:rPr lang="fr-FR" dirty="0"/>
              <a:t>. </a:t>
            </a:r>
          </a:p>
          <a:p>
            <a:r>
              <a:rPr lang="fr-FR" dirty="0" err="1"/>
              <a:t>Verschluss</a:t>
            </a:r>
            <a:r>
              <a:rPr lang="fr-FR" dirty="0"/>
              <a:t> </a:t>
            </a:r>
            <a:r>
              <a:rPr lang="fr-FR" dirty="0" err="1" smtClean="0"/>
              <a:t>seitlich</a:t>
            </a:r>
            <a:endParaRPr lang="fr-FR" dirty="0"/>
          </a:p>
          <a:p>
            <a:r>
              <a:rPr lang="fr-FR" dirty="0" err="1" smtClean="0"/>
              <a:t>Drehknopf</a:t>
            </a:r>
            <a:endParaRPr lang="de-DE" dirty="0"/>
          </a:p>
        </p:txBody>
      </p:sp>
      <p:sp>
        <p:nvSpPr>
          <p:cNvPr id="4" name="Rectangle 2"/>
          <p:cNvSpPr>
            <a:spLocks noChangeArrowheads="1"/>
          </p:cNvSpPr>
          <p:nvPr/>
        </p:nvSpPr>
        <p:spPr bwMode="auto">
          <a:xfrm>
            <a:off x="1944944" y="1610294"/>
            <a:ext cx="106311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2800" b="1" u="sng" dirty="0" smtClean="0">
                <a:latin typeface="Arial" charset="0"/>
              </a:rPr>
              <a:t>Helm</a:t>
            </a:r>
            <a:endParaRPr kumimoji="0" lang="de-DE" altLang="de-DE" sz="2800" b="1" i="0" u="sng"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charset="0"/>
            </a:endParaRPr>
          </a:p>
        </p:txBody>
      </p:sp>
      <p:pic>
        <p:nvPicPr>
          <p:cNvPr id="8" name="Picture 1"/>
          <p:cNvPicPr/>
          <p:nvPr/>
        </p:nvPicPr>
        <p:blipFill>
          <a:blip r:embed="rId2">
            <a:extLst>
              <a:ext uri="{28A0092B-C50C-407E-A947-70E740481C1C}">
                <a14:useLocalDpi xmlns:a14="http://schemas.microsoft.com/office/drawing/2010/main" val="0"/>
              </a:ext>
            </a:extLst>
          </a:blip>
          <a:stretch>
            <a:fillRect/>
          </a:stretch>
        </p:blipFill>
        <p:spPr>
          <a:xfrm>
            <a:off x="457200" y="2593075"/>
            <a:ext cx="4038600" cy="2689486"/>
          </a:xfrm>
          <a:prstGeom prst="rect">
            <a:avLst/>
          </a:prstGeom>
        </p:spPr>
      </p:pic>
    </p:spTree>
    <p:extLst>
      <p:ext uri="{BB962C8B-B14F-4D97-AF65-F5344CB8AC3E}">
        <p14:creationId xmlns:p14="http://schemas.microsoft.com/office/powerpoint/2010/main" val="13130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u="sng" dirty="0" smtClean="0"/>
              <a:t>Einstellungen</a:t>
            </a:r>
            <a:endParaRPr lang="de-DE" b="1" u="sng" dirty="0"/>
          </a:p>
        </p:txBody>
      </p:sp>
      <p:sp>
        <p:nvSpPr>
          <p:cNvPr id="3" name="Inhaltsplatzhalter 2"/>
          <p:cNvSpPr>
            <a:spLocks noGrp="1"/>
          </p:cNvSpPr>
          <p:nvPr>
            <p:ph sz="half" idx="1"/>
          </p:nvPr>
        </p:nvSpPr>
        <p:spPr/>
        <p:txBody>
          <a:bodyPr>
            <a:normAutofit lnSpcReduction="10000"/>
          </a:bodyPr>
          <a:lstStyle/>
          <a:p>
            <a:endParaRPr lang="de-DE"/>
          </a:p>
        </p:txBody>
      </p:sp>
      <p:sp>
        <p:nvSpPr>
          <p:cNvPr id="7" name="Inhaltsplatzhalter 6"/>
          <p:cNvSpPr>
            <a:spLocks noGrp="1"/>
          </p:cNvSpPr>
          <p:nvPr>
            <p:ph sz="half" idx="2"/>
          </p:nvPr>
        </p:nvSpPr>
        <p:spPr>
          <a:xfrm>
            <a:off x="4648200" y="2156346"/>
            <a:ext cx="4038600" cy="3969817"/>
          </a:xfrm>
        </p:spPr>
        <p:txBody>
          <a:bodyPr>
            <a:normAutofit lnSpcReduction="10000"/>
          </a:bodyPr>
          <a:lstStyle/>
          <a:p>
            <a:pPr algn="just"/>
            <a:r>
              <a:rPr lang="fr-FR" dirty="0"/>
              <a:t>Der </a:t>
            </a:r>
            <a:r>
              <a:rPr lang="fr-FR" dirty="0" err="1"/>
              <a:t>Sattel</a:t>
            </a:r>
            <a:r>
              <a:rPr lang="fr-FR" dirty="0"/>
              <a:t> </a:t>
            </a:r>
            <a:r>
              <a:rPr lang="fr-FR" dirty="0" err="1"/>
              <a:t>soll</a:t>
            </a:r>
            <a:r>
              <a:rPr lang="fr-FR" dirty="0"/>
              <a:t> </a:t>
            </a:r>
            <a:r>
              <a:rPr lang="fr-FR" dirty="0" err="1" smtClean="0"/>
              <a:t>waage-recht</a:t>
            </a:r>
            <a:r>
              <a:rPr lang="fr-FR" dirty="0" smtClean="0"/>
              <a:t> </a:t>
            </a:r>
            <a:r>
              <a:rPr lang="fr-FR" dirty="0" err="1"/>
              <a:t>eingestellt</a:t>
            </a:r>
            <a:r>
              <a:rPr lang="fr-FR" dirty="0"/>
              <a:t> sein, </a:t>
            </a:r>
            <a:r>
              <a:rPr lang="fr-FR" dirty="0" err="1"/>
              <a:t>um</a:t>
            </a:r>
            <a:r>
              <a:rPr lang="fr-FR" dirty="0"/>
              <a:t> </a:t>
            </a:r>
            <a:r>
              <a:rPr lang="fr-FR" dirty="0" err="1"/>
              <a:t>Schmerzen</a:t>
            </a:r>
            <a:r>
              <a:rPr lang="fr-FR" dirty="0"/>
              <a:t> </a:t>
            </a:r>
            <a:r>
              <a:rPr lang="fr-FR" dirty="0" err="1"/>
              <a:t>zu</a:t>
            </a:r>
            <a:r>
              <a:rPr lang="fr-FR" dirty="0"/>
              <a:t> </a:t>
            </a:r>
            <a:r>
              <a:rPr lang="fr-FR" dirty="0" err="1"/>
              <a:t>vermeiden</a:t>
            </a:r>
            <a:r>
              <a:rPr lang="fr-FR" dirty="0"/>
              <a:t>.</a:t>
            </a:r>
          </a:p>
          <a:p>
            <a:pPr algn="just"/>
            <a:r>
              <a:rPr lang="fr-FR" dirty="0" smtClean="0"/>
              <a:t>Er </a:t>
            </a:r>
            <a:r>
              <a:rPr lang="fr-FR" dirty="0" err="1"/>
              <a:t>kann</a:t>
            </a:r>
            <a:r>
              <a:rPr lang="fr-FR" dirty="0"/>
              <a:t> </a:t>
            </a:r>
            <a:r>
              <a:rPr lang="fr-FR" dirty="0" err="1"/>
              <a:t>nach</a:t>
            </a:r>
            <a:r>
              <a:rPr lang="fr-FR" dirty="0"/>
              <a:t> </a:t>
            </a:r>
            <a:r>
              <a:rPr lang="fr-FR" dirty="0" err="1"/>
              <a:t>vorne</a:t>
            </a:r>
            <a:r>
              <a:rPr lang="fr-FR" dirty="0"/>
              <a:t> </a:t>
            </a:r>
            <a:r>
              <a:rPr lang="fr-FR" dirty="0" err="1"/>
              <a:t>oder</a:t>
            </a:r>
            <a:r>
              <a:rPr lang="fr-FR" dirty="0"/>
              <a:t> </a:t>
            </a:r>
            <a:r>
              <a:rPr lang="fr-FR" dirty="0" err="1"/>
              <a:t>hinten</a:t>
            </a:r>
            <a:r>
              <a:rPr lang="fr-FR" dirty="0"/>
              <a:t> </a:t>
            </a:r>
            <a:r>
              <a:rPr lang="fr-FR" dirty="0" err="1"/>
              <a:t>verstellt</a:t>
            </a:r>
            <a:r>
              <a:rPr lang="fr-FR" dirty="0"/>
              <a:t> </a:t>
            </a:r>
            <a:r>
              <a:rPr lang="fr-FR" dirty="0" err="1"/>
              <a:t>werden</a:t>
            </a:r>
            <a:r>
              <a:rPr lang="fr-FR" dirty="0"/>
              <a:t>, </a:t>
            </a:r>
            <a:r>
              <a:rPr lang="fr-FR" dirty="0" err="1"/>
              <a:t>um</a:t>
            </a:r>
            <a:r>
              <a:rPr lang="fr-FR" dirty="0"/>
              <a:t> die </a:t>
            </a:r>
            <a:r>
              <a:rPr lang="fr-FR" dirty="0" err="1"/>
              <a:t>beste</a:t>
            </a:r>
            <a:r>
              <a:rPr lang="fr-FR" dirty="0"/>
              <a:t> Position </a:t>
            </a:r>
            <a:r>
              <a:rPr lang="fr-FR" dirty="0" err="1"/>
              <a:t>zum</a:t>
            </a:r>
            <a:r>
              <a:rPr lang="fr-FR" dirty="0"/>
              <a:t> </a:t>
            </a:r>
            <a:r>
              <a:rPr lang="fr-FR" dirty="0" err="1"/>
              <a:t>Lenker</a:t>
            </a:r>
            <a:r>
              <a:rPr lang="fr-FR" dirty="0"/>
              <a:t> </a:t>
            </a:r>
            <a:r>
              <a:rPr lang="fr-FR" dirty="0" err="1"/>
              <a:t>zu</a:t>
            </a:r>
            <a:r>
              <a:rPr lang="fr-FR" dirty="0"/>
              <a:t> </a:t>
            </a:r>
            <a:r>
              <a:rPr lang="fr-FR" dirty="0" err="1"/>
              <a:t>ermöglichen</a:t>
            </a:r>
            <a:r>
              <a:rPr lang="fr-FR" dirty="0"/>
              <a:t>. </a:t>
            </a:r>
            <a:endParaRPr lang="de-DE" dirty="0"/>
          </a:p>
          <a:p>
            <a:endParaRPr lang="de-DE" dirty="0"/>
          </a:p>
        </p:txBody>
      </p:sp>
      <p:sp>
        <p:nvSpPr>
          <p:cNvPr id="4" name="Rectangle 2"/>
          <p:cNvSpPr>
            <a:spLocks noChangeArrowheads="1"/>
          </p:cNvSpPr>
          <p:nvPr/>
        </p:nvSpPr>
        <p:spPr bwMode="auto">
          <a:xfrm>
            <a:off x="5196388" y="1557901"/>
            <a:ext cx="299226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2200" b="1" u="sng" dirty="0" smtClean="0">
                <a:latin typeface="Arial" charset="0"/>
              </a:rPr>
              <a:t>Sattelposition</a:t>
            </a:r>
            <a:endParaRPr kumimoji="0" lang="de-DE" altLang="de-DE" sz="2200" b="1" i="0" u="sng" strike="noStrike" cap="none" normalizeH="0" baseline="0" dirty="0">
              <a:ln>
                <a:noFill/>
              </a:ln>
              <a:solidFill>
                <a:schemeClr val="tx1"/>
              </a:solidFill>
              <a:effectLst/>
              <a:latin typeface="Arial" charset="0"/>
            </a:endParaRPr>
          </a:p>
        </p:txBody>
      </p:sp>
      <p:pic>
        <p:nvPicPr>
          <p:cNvPr id="6" name="Picture 3"/>
          <p:cNvPicPr/>
          <p:nvPr/>
        </p:nvPicPr>
        <p:blipFill>
          <a:blip r:embed="rId2">
            <a:extLst>
              <a:ext uri="{28A0092B-C50C-407E-A947-70E740481C1C}">
                <a14:useLocalDpi xmlns:a14="http://schemas.microsoft.com/office/drawing/2010/main" val="0"/>
              </a:ext>
            </a:extLst>
          </a:blip>
          <a:stretch>
            <a:fillRect/>
          </a:stretch>
        </p:blipFill>
        <p:spPr>
          <a:xfrm>
            <a:off x="744656" y="1557901"/>
            <a:ext cx="3314700" cy="4422140"/>
          </a:xfrm>
          <a:prstGeom prst="rect">
            <a:avLst/>
          </a:prstGeom>
        </p:spPr>
      </p:pic>
    </p:spTree>
    <p:extLst>
      <p:ext uri="{BB962C8B-B14F-4D97-AF65-F5344CB8AC3E}">
        <p14:creationId xmlns:p14="http://schemas.microsoft.com/office/powerpoint/2010/main" val="7976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u="sng" dirty="0" smtClean="0"/>
              <a:t>Einstellungen</a:t>
            </a:r>
            <a:endParaRPr lang="de-DE" b="1" u="sng" dirty="0"/>
          </a:p>
        </p:txBody>
      </p:sp>
      <p:sp>
        <p:nvSpPr>
          <p:cNvPr id="6" name="Inhaltsplatzhalter 5"/>
          <p:cNvSpPr>
            <a:spLocks noGrp="1"/>
          </p:cNvSpPr>
          <p:nvPr>
            <p:ph sz="half" idx="2"/>
          </p:nvPr>
        </p:nvSpPr>
        <p:spPr/>
        <p:txBody>
          <a:bodyPr>
            <a:normAutofit fontScale="92500"/>
          </a:bodyPr>
          <a:lstStyle/>
          <a:p>
            <a:r>
              <a:rPr lang="fr-FR" dirty="0"/>
              <a:t>Der </a:t>
            </a:r>
            <a:r>
              <a:rPr lang="fr-FR" dirty="0" err="1"/>
              <a:t>Bügel</a:t>
            </a:r>
            <a:r>
              <a:rPr lang="fr-FR" dirty="0"/>
              <a:t> </a:t>
            </a:r>
            <a:r>
              <a:rPr lang="fr-FR" dirty="0" err="1"/>
              <a:t>sollte</a:t>
            </a:r>
            <a:r>
              <a:rPr lang="fr-FR" dirty="0"/>
              <a:t> </a:t>
            </a:r>
            <a:r>
              <a:rPr lang="fr-FR" dirty="0" err="1"/>
              <a:t>so</a:t>
            </a:r>
            <a:r>
              <a:rPr lang="fr-FR" dirty="0"/>
              <a:t> </a:t>
            </a:r>
            <a:r>
              <a:rPr lang="fr-FR" dirty="0" err="1"/>
              <a:t>eingestellt</a:t>
            </a:r>
            <a:r>
              <a:rPr lang="fr-FR" dirty="0"/>
              <a:t> sein, </a:t>
            </a:r>
            <a:r>
              <a:rPr lang="fr-FR" dirty="0" err="1"/>
              <a:t>dass</a:t>
            </a:r>
            <a:r>
              <a:rPr lang="fr-FR" dirty="0"/>
              <a:t> </a:t>
            </a:r>
            <a:r>
              <a:rPr lang="fr-FR" dirty="0" err="1"/>
              <a:t>das</a:t>
            </a:r>
            <a:r>
              <a:rPr lang="fr-FR" dirty="0"/>
              <a:t> </a:t>
            </a:r>
            <a:r>
              <a:rPr lang="fr-FR" dirty="0" err="1"/>
              <a:t>Kind</a:t>
            </a:r>
            <a:r>
              <a:rPr lang="fr-FR" dirty="0"/>
              <a:t> </a:t>
            </a:r>
            <a:r>
              <a:rPr lang="fr-FR" dirty="0" err="1"/>
              <a:t>im</a:t>
            </a:r>
            <a:r>
              <a:rPr lang="fr-FR" dirty="0"/>
              <a:t> </a:t>
            </a:r>
            <a:r>
              <a:rPr lang="fr-FR" dirty="0" err="1"/>
              <a:t>Sitzen</a:t>
            </a:r>
            <a:r>
              <a:rPr lang="fr-FR" dirty="0"/>
              <a:t> mit </a:t>
            </a:r>
            <a:r>
              <a:rPr lang="fr-FR" dirty="0" err="1"/>
              <a:t>leicht</a:t>
            </a:r>
            <a:r>
              <a:rPr lang="fr-FR" dirty="0"/>
              <a:t> </a:t>
            </a:r>
            <a:r>
              <a:rPr lang="fr-FR" dirty="0" err="1"/>
              <a:t>gebeugten</a:t>
            </a:r>
            <a:r>
              <a:rPr lang="fr-FR" dirty="0"/>
              <a:t> </a:t>
            </a:r>
            <a:r>
              <a:rPr lang="fr-FR" dirty="0" err="1"/>
              <a:t>Armen</a:t>
            </a:r>
            <a:r>
              <a:rPr lang="fr-FR" dirty="0"/>
              <a:t> den </a:t>
            </a:r>
            <a:r>
              <a:rPr lang="fr-FR" dirty="0" err="1"/>
              <a:t>Lenker</a:t>
            </a:r>
            <a:r>
              <a:rPr lang="fr-FR" dirty="0"/>
              <a:t> </a:t>
            </a:r>
            <a:r>
              <a:rPr lang="fr-FR" dirty="0" err="1"/>
              <a:t>erreichen</a:t>
            </a:r>
            <a:r>
              <a:rPr lang="fr-FR" dirty="0"/>
              <a:t> </a:t>
            </a:r>
            <a:r>
              <a:rPr lang="fr-FR" dirty="0" err="1"/>
              <a:t>kann</a:t>
            </a:r>
            <a:r>
              <a:rPr lang="fr-FR" dirty="0"/>
              <a:t>. </a:t>
            </a:r>
            <a:endParaRPr lang="fr-FR" dirty="0" smtClean="0"/>
          </a:p>
          <a:p>
            <a:r>
              <a:rPr lang="fr-FR" dirty="0" err="1" smtClean="0"/>
              <a:t>Höhe</a:t>
            </a:r>
            <a:r>
              <a:rPr lang="fr-FR" dirty="0" smtClean="0"/>
              <a:t> </a:t>
            </a:r>
            <a:r>
              <a:rPr lang="fr-FR" dirty="0"/>
              <a:t>und </a:t>
            </a:r>
            <a:r>
              <a:rPr lang="fr-FR" dirty="0" err="1"/>
              <a:t>Tiefe</a:t>
            </a:r>
            <a:r>
              <a:rPr lang="fr-FR" dirty="0"/>
              <a:t> </a:t>
            </a:r>
            <a:r>
              <a:rPr lang="fr-FR" dirty="0" err="1"/>
              <a:t>werden</a:t>
            </a:r>
            <a:r>
              <a:rPr lang="fr-FR" dirty="0"/>
              <a:t> </a:t>
            </a:r>
            <a:r>
              <a:rPr lang="fr-FR" dirty="0" err="1"/>
              <a:t>über</a:t>
            </a:r>
            <a:r>
              <a:rPr lang="fr-FR" dirty="0"/>
              <a:t> die </a:t>
            </a:r>
            <a:r>
              <a:rPr lang="fr-FR" dirty="0" err="1"/>
              <a:t>Lenkstange</a:t>
            </a:r>
            <a:r>
              <a:rPr lang="fr-FR" dirty="0"/>
              <a:t> </a:t>
            </a:r>
            <a:r>
              <a:rPr lang="fr-FR" dirty="0" err="1"/>
              <a:t>eingestellt</a:t>
            </a:r>
            <a:r>
              <a:rPr lang="fr-FR" dirty="0"/>
              <a:t>, </a:t>
            </a:r>
            <a:r>
              <a:rPr lang="fr-FR" dirty="0" err="1"/>
              <a:t>ohne</a:t>
            </a:r>
            <a:r>
              <a:rPr lang="fr-FR" dirty="0"/>
              <a:t> die </a:t>
            </a:r>
            <a:r>
              <a:rPr lang="fr-FR" dirty="0" err="1"/>
              <a:t>angegebene</a:t>
            </a:r>
            <a:r>
              <a:rPr lang="fr-FR" dirty="0"/>
              <a:t> </a:t>
            </a:r>
            <a:r>
              <a:rPr lang="fr-FR" dirty="0" err="1"/>
              <a:t>Begrenzung</a:t>
            </a:r>
            <a:r>
              <a:rPr lang="fr-FR" dirty="0"/>
              <a:t> </a:t>
            </a:r>
            <a:r>
              <a:rPr lang="fr-FR" dirty="0" err="1"/>
              <a:t>zu</a:t>
            </a:r>
            <a:r>
              <a:rPr lang="fr-FR" dirty="0"/>
              <a:t> </a:t>
            </a:r>
            <a:r>
              <a:rPr lang="fr-FR" dirty="0" err="1"/>
              <a:t>überschreiten</a:t>
            </a:r>
            <a:r>
              <a:rPr lang="fr-FR" dirty="0"/>
              <a:t>.</a:t>
            </a:r>
            <a:endParaRPr lang="de-DE" dirty="0"/>
          </a:p>
        </p:txBody>
      </p:sp>
      <p:sp>
        <p:nvSpPr>
          <p:cNvPr id="4" name="Rectangle 2"/>
          <p:cNvSpPr>
            <a:spLocks noChangeArrowheads="1"/>
          </p:cNvSpPr>
          <p:nvPr/>
        </p:nvSpPr>
        <p:spPr bwMode="auto">
          <a:xfrm>
            <a:off x="816936" y="1417638"/>
            <a:ext cx="294984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2200" b="1" u="sng" dirty="0" smtClean="0">
                <a:latin typeface="Arial" charset="0"/>
              </a:rPr>
              <a:t>Höhe des Lenkrades</a:t>
            </a:r>
            <a:endParaRPr kumimoji="0" lang="de-DE" altLang="de-DE" sz="2200" b="1" i="0" u="sng" strike="noStrike" cap="none" normalizeH="0" baseline="0" dirty="0">
              <a:ln>
                <a:noFill/>
              </a:ln>
              <a:solidFill>
                <a:schemeClr val="tx1"/>
              </a:solidFill>
              <a:effectLst/>
              <a:latin typeface="Arial" charset="0"/>
            </a:endParaRPr>
          </a:p>
        </p:txBody>
      </p:sp>
      <p:pic>
        <p:nvPicPr>
          <p:cNvPr id="7" name="Picture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348706"/>
            <a:ext cx="3309582" cy="2455306"/>
          </a:xfrm>
          <a:prstGeom prst="rect">
            <a:avLst/>
          </a:prstGeom>
        </p:spPr>
      </p:pic>
    </p:spTree>
    <p:extLst>
      <p:ext uri="{BB962C8B-B14F-4D97-AF65-F5344CB8AC3E}">
        <p14:creationId xmlns:p14="http://schemas.microsoft.com/office/powerpoint/2010/main" val="30162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u="sng" dirty="0" smtClean="0"/>
              <a:t>Einstellungen</a:t>
            </a:r>
            <a:endParaRPr lang="de-DE" b="1" u="sng" dirty="0"/>
          </a:p>
        </p:txBody>
      </p:sp>
      <p:sp>
        <p:nvSpPr>
          <p:cNvPr id="3" name="Inhaltsplatzhalter 2"/>
          <p:cNvSpPr>
            <a:spLocks noGrp="1"/>
          </p:cNvSpPr>
          <p:nvPr>
            <p:ph sz="half" idx="1"/>
          </p:nvPr>
        </p:nvSpPr>
        <p:spPr/>
        <p:txBody>
          <a:bodyPr/>
          <a:lstStyle/>
          <a:p>
            <a:endParaRPr lang="de-DE"/>
          </a:p>
        </p:txBody>
      </p:sp>
      <p:sp>
        <p:nvSpPr>
          <p:cNvPr id="7" name="Inhaltsplatzhalter 6"/>
          <p:cNvSpPr>
            <a:spLocks noGrp="1"/>
          </p:cNvSpPr>
          <p:nvPr>
            <p:ph sz="half" idx="2"/>
          </p:nvPr>
        </p:nvSpPr>
        <p:spPr/>
        <p:txBody>
          <a:bodyPr/>
          <a:lstStyle/>
          <a:p>
            <a:r>
              <a:rPr lang="fr-FR" dirty="0"/>
              <a:t>Die </a:t>
            </a:r>
            <a:r>
              <a:rPr lang="fr-FR" dirty="0" err="1"/>
              <a:t>Größe</a:t>
            </a:r>
            <a:r>
              <a:rPr lang="fr-FR" dirty="0"/>
              <a:t> des </a:t>
            </a:r>
            <a:r>
              <a:rPr lang="fr-FR" dirty="0" err="1"/>
              <a:t>Lenkers</a:t>
            </a:r>
            <a:r>
              <a:rPr lang="fr-FR" dirty="0"/>
              <a:t> </a:t>
            </a:r>
            <a:r>
              <a:rPr lang="fr-FR" dirty="0" err="1"/>
              <a:t>sollte</a:t>
            </a:r>
            <a:r>
              <a:rPr lang="fr-FR" dirty="0"/>
              <a:t> die </a:t>
            </a:r>
            <a:r>
              <a:rPr lang="fr-FR" dirty="0" err="1"/>
              <a:t>Schulterbreite</a:t>
            </a:r>
            <a:r>
              <a:rPr lang="fr-FR" dirty="0"/>
              <a:t> des </a:t>
            </a:r>
            <a:r>
              <a:rPr lang="fr-FR" dirty="0" err="1"/>
              <a:t>Kindes</a:t>
            </a:r>
            <a:r>
              <a:rPr lang="fr-FR" dirty="0"/>
              <a:t> </a:t>
            </a:r>
            <a:r>
              <a:rPr lang="fr-FR" dirty="0" err="1"/>
              <a:t>nicht</a:t>
            </a:r>
            <a:r>
              <a:rPr lang="fr-FR" dirty="0"/>
              <a:t> </a:t>
            </a:r>
            <a:r>
              <a:rPr lang="fr-FR" dirty="0" err="1" smtClean="0"/>
              <a:t>über-ragen</a:t>
            </a:r>
            <a:r>
              <a:rPr lang="fr-FR" dirty="0"/>
              <a:t>. </a:t>
            </a:r>
          </a:p>
          <a:p>
            <a:r>
              <a:rPr lang="fr-FR" dirty="0"/>
              <a:t>Bei </a:t>
            </a:r>
            <a:r>
              <a:rPr lang="fr-FR" dirty="0" err="1"/>
              <a:t>zu</a:t>
            </a:r>
            <a:r>
              <a:rPr lang="fr-FR" dirty="0"/>
              <a:t> </a:t>
            </a:r>
            <a:r>
              <a:rPr lang="fr-FR" dirty="0" err="1"/>
              <a:t>großem</a:t>
            </a:r>
            <a:r>
              <a:rPr lang="fr-FR" dirty="0"/>
              <a:t> </a:t>
            </a:r>
            <a:r>
              <a:rPr lang="fr-FR" dirty="0" err="1"/>
              <a:t>oder</a:t>
            </a:r>
            <a:r>
              <a:rPr lang="fr-FR" dirty="0"/>
              <a:t> </a:t>
            </a:r>
            <a:r>
              <a:rPr lang="fr-FR" dirty="0" err="1"/>
              <a:t>zu</a:t>
            </a:r>
            <a:r>
              <a:rPr lang="fr-FR" dirty="0"/>
              <a:t> </a:t>
            </a:r>
            <a:r>
              <a:rPr lang="fr-FR" dirty="0" err="1"/>
              <a:t>kleinem</a:t>
            </a:r>
            <a:r>
              <a:rPr lang="fr-FR" dirty="0"/>
              <a:t> </a:t>
            </a:r>
            <a:r>
              <a:rPr lang="fr-FR" dirty="0" err="1"/>
              <a:t>Lenker</a:t>
            </a:r>
            <a:r>
              <a:rPr lang="fr-FR" dirty="0"/>
              <a:t> </a:t>
            </a:r>
            <a:r>
              <a:rPr lang="fr-FR" dirty="0" err="1"/>
              <a:t>fühlt</a:t>
            </a:r>
            <a:r>
              <a:rPr lang="fr-FR" dirty="0"/>
              <a:t> </a:t>
            </a:r>
            <a:r>
              <a:rPr lang="fr-FR" dirty="0" err="1"/>
              <a:t>sich</a:t>
            </a:r>
            <a:r>
              <a:rPr lang="fr-FR" dirty="0"/>
              <a:t> </a:t>
            </a:r>
            <a:r>
              <a:rPr lang="fr-FR" dirty="0" err="1"/>
              <a:t>das</a:t>
            </a:r>
            <a:r>
              <a:rPr lang="fr-FR" dirty="0"/>
              <a:t> </a:t>
            </a:r>
            <a:r>
              <a:rPr lang="fr-FR" dirty="0" err="1"/>
              <a:t>Kind</a:t>
            </a:r>
            <a:r>
              <a:rPr lang="fr-FR" dirty="0"/>
              <a:t> </a:t>
            </a:r>
            <a:r>
              <a:rPr lang="fr-FR" dirty="0" err="1" smtClean="0"/>
              <a:t>unwohl</a:t>
            </a:r>
            <a:r>
              <a:rPr lang="fr-FR" dirty="0" smtClean="0"/>
              <a:t> </a:t>
            </a:r>
            <a:r>
              <a:rPr lang="fr-FR" dirty="0"/>
              <a:t>und </a:t>
            </a:r>
            <a:r>
              <a:rPr lang="fr-FR" dirty="0" err="1"/>
              <a:t>kann</a:t>
            </a:r>
            <a:r>
              <a:rPr lang="fr-FR" dirty="0"/>
              <a:t> </a:t>
            </a:r>
            <a:r>
              <a:rPr lang="fr-FR" dirty="0" err="1"/>
              <a:t>nicht</a:t>
            </a:r>
            <a:r>
              <a:rPr lang="fr-FR" dirty="0"/>
              <a:t> </a:t>
            </a:r>
            <a:r>
              <a:rPr lang="fr-FR" dirty="0" err="1" smtClean="0"/>
              <a:t>so</a:t>
            </a:r>
            <a:r>
              <a:rPr lang="fr-FR" dirty="0" smtClean="0"/>
              <a:t> </a:t>
            </a:r>
            <a:r>
              <a:rPr lang="fr-FR" dirty="0" err="1" smtClean="0"/>
              <a:t>gut</a:t>
            </a:r>
            <a:r>
              <a:rPr lang="fr-FR" dirty="0" smtClean="0"/>
              <a:t> </a:t>
            </a:r>
            <a:r>
              <a:rPr lang="fr-FR" dirty="0" err="1"/>
              <a:t>das</a:t>
            </a:r>
            <a:r>
              <a:rPr lang="fr-FR" dirty="0"/>
              <a:t> </a:t>
            </a:r>
            <a:r>
              <a:rPr lang="fr-FR" dirty="0" err="1"/>
              <a:t>Gleichgewicht</a:t>
            </a:r>
            <a:r>
              <a:rPr lang="fr-FR" dirty="0"/>
              <a:t> </a:t>
            </a:r>
            <a:r>
              <a:rPr lang="fr-FR" dirty="0" err="1"/>
              <a:t>halten</a:t>
            </a:r>
            <a:r>
              <a:rPr lang="fr-FR" dirty="0"/>
              <a:t>. </a:t>
            </a:r>
            <a:endParaRPr lang="de-DE" dirty="0"/>
          </a:p>
          <a:p>
            <a:endParaRPr lang="de-DE" dirty="0"/>
          </a:p>
        </p:txBody>
      </p:sp>
      <p:sp>
        <p:nvSpPr>
          <p:cNvPr id="4" name="Rectangle 2"/>
          <p:cNvSpPr>
            <a:spLocks noChangeArrowheads="1"/>
          </p:cNvSpPr>
          <p:nvPr/>
        </p:nvSpPr>
        <p:spPr bwMode="auto">
          <a:xfrm>
            <a:off x="1361367" y="1342457"/>
            <a:ext cx="274466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CH" altLang="de-DE" sz="2200" b="1" u="sng" dirty="0" smtClean="0">
                <a:latin typeface="Arial" charset="0"/>
              </a:rPr>
              <a:t>Größe des Lenkers</a:t>
            </a:r>
            <a:endParaRPr kumimoji="0" lang="de-DE" altLang="de-DE" sz="2200" b="1" i="0" u="sng" strike="noStrike" cap="none" normalizeH="0" baseline="0" dirty="0">
              <a:ln>
                <a:noFill/>
              </a:ln>
              <a:solidFill>
                <a:schemeClr val="tx1"/>
              </a:solidFill>
              <a:effectLst/>
              <a:latin typeface="Arial" charset="0"/>
            </a:endParaRPr>
          </a:p>
        </p:txBody>
      </p:sp>
      <p:pic>
        <p:nvPicPr>
          <p:cNvPr id="6" name="Picture 4"/>
          <p:cNvPicPr/>
          <p:nvPr/>
        </p:nvPicPr>
        <p:blipFill>
          <a:blip r:embed="rId2">
            <a:extLst>
              <a:ext uri="{28A0092B-C50C-407E-A947-70E740481C1C}">
                <a14:useLocalDpi xmlns:a14="http://schemas.microsoft.com/office/drawing/2010/main" val="0"/>
              </a:ext>
            </a:extLst>
          </a:blip>
          <a:stretch>
            <a:fillRect/>
          </a:stretch>
        </p:blipFill>
        <p:spPr>
          <a:xfrm>
            <a:off x="395950" y="2277268"/>
            <a:ext cx="4229100" cy="3171825"/>
          </a:xfrm>
          <a:prstGeom prst="rect">
            <a:avLst/>
          </a:prstGeom>
        </p:spPr>
      </p:pic>
    </p:spTree>
    <p:extLst>
      <p:ext uri="{BB962C8B-B14F-4D97-AF65-F5344CB8AC3E}">
        <p14:creationId xmlns:p14="http://schemas.microsoft.com/office/powerpoint/2010/main" val="37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558</Words>
  <Application>Microsoft Office PowerPoint</Application>
  <PresentationFormat>Bildschirmpräsentation (4:3)</PresentationFormat>
  <Paragraphs>61</Paragraphs>
  <Slides>14</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14</vt:i4>
      </vt:variant>
    </vt:vector>
  </HeadingPairs>
  <TitlesOfParts>
    <vt:vector size="17" baseType="lpstr">
      <vt:lpstr>Arial</vt:lpstr>
      <vt:lpstr>Calibri</vt:lpstr>
      <vt:lpstr>Office Theme</vt:lpstr>
      <vt:lpstr>Radfahren in der Grundschule programme d’activités par Suzie Godart</vt:lpstr>
      <vt:lpstr>Vorsichtsmaßnahmen</vt:lpstr>
      <vt:lpstr>Vorsichtsmaßnahmen</vt:lpstr>
      <vt:lpstr>Vorsichtsmaßnahmen</vt:lpstr>
      <vt:lpstr>Vorsichtsmaßnahmen</vt:lpstr>
      <vt:lpstr>Vorsichtsmaßnahmen</vt:lpstr>
      <vt:lpstr>Einstellungen</vt:lpstr>
      <vt:lpstr>Einstellungen</vt:lpstr>
      <vt:lpstr>Einstellungen</vt:lpstr>
      <vt:lpstr>Einstellungen</vt:lpstr>
      <vt:lpstr>Einstellungen</vt:lpstr>
      <vt:lpstr>Ausstattung Kleidung</vt:lpstr>
      <vt:lpstr>Tipps zum Fahrradkauf</vt:lpstr>
      <vt:lpstr>Danke fürs Zuhören …</vt:lpstr>
    </vt:vector>
  </TitlesOfParts>
  <Company>Ville de Luxembourg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cyclisme à l’école primaire programme d’activités par Suzie Godart</dc:title>
  <dc:creator>Suzie Godart</dc:creator>
  <cp:lastModifiedBy>Windows-Benutzer</cp:lastModifiedBy>
  <cp:revision>45</cp:revision>
  <dcterms:created xsi:type="dcterms:W3CDTF">2016-09-11T07:14:46Z</dcterms:created>
  <dcterms:modified xsi:type="dcterms:W3CDTF">2019-09-01T14:11:41Z</dcterms:modified>
</cp:coreProperties>
</file>