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90" r:id="rId4"/>
    <p:sldId id="263" r:id="rId5"/>
    <p:sldId id="277" r:id="rId6"/>
    <p:sldId id="278" r:id="rId7"/>
    <p:sldId id="280" r:id="rId8"/>
    <p:sldId id="281" r:id="rId9"/>
    <p:sldId id="284" r:id="rId10"/>
    <p:sldId id="283" r:id="rId11"/>
    <p:sldId id="287" r:id="rId12"/>
    <p:sldId id="286" r:id="rId13"/>
    <p:sldId id="268" r:id="rId14"/>
    <p:sldId id="291" r:id="rId15"/>
    <p:sldId id="273" r:id="rId16"/>
    <p:sldId id="292" r:id="rId17"/>
    <p:sldId id="28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6747-4E8D-4AA5-A2A8-0F9FA521C27F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060B-F8D5-4644-AD2F-D840EC99B1F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94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61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15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820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990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71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70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23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52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54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42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67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26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95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68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BDA2-6BD0-434D-90BE-973C0A4F09E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23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4798-9114-44EC-AAE8-8A7CD38B641A}" type="datetimeFigureOut">
              <a:rPr lang="de-DE" smtClean="0"/>
              <a:pPr/>
              <a:t>14.06.2021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8A7C-3F49-4A3C-8E18-0BFE1F9413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vi.de/DE/Home/ho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hilipp-spitta.de/galer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ipp-spitta.de/galer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ekundarstufe1.radfahreninderschule.de/unterricht/" TargetMode="External"/><Relationship Id="rId3" Type="http://schemas.openxmlformats.org/officeDocument/2006/relationships/hyperlink" Target="https://www.philipp-spitta.de/galerie" TargetMode="External"/><Relationship Id="rId7" Type="http://schemas.openxmlformats.org/officeDocument/2006/relationships/hyperlink" Target="https://www.heinrich-vogel-shop.de/img/asset/readings/23141_0_reading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erkehrshelden.com/kita-schule/klasse-5-und-6" TargetMode="External"/><Relationship Id="rId5" Type="http://schemas.openxmlformats.org/officeDocument/2006/relationships/hyperlink" Target="https://www.youtube.com/watch?v=m3_VXwbFeD0" TargetMode="External"/><Relationship Id="rId10" Type="http://schemas.openxmlformats.org/officeDocument/2006/relationships/hyperlink" Target="http://www.jumo-world.eu/home/" TargetMode="External"/><Relationship Id="rId4" Type="http://schemas.openxmlformats.org/officeDocument/2006/relationships/hyperlink" Target="https://www.youtube.com/watch?v=nlIdCsqpmmA&amp;t=220s" TargetMode="External"/><Relationship Id="rId9" Type="http://schemas.openxmlformats.org/officeDocument/2006/relationships/hyperlink" Target="https://cdn.website-editor.net/e2157aad14aa461f9d894e69e310f993/files/uploaded/broschuere_das-sichere-fahrrad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kehrswacht-medien-service.de/grundschule/die-radfahrausbildung/unfallursachen-von-kindern-als-radfahrer/?highlight=statistik%20radfahrunf%C3%A4l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kehrshelden.com/artikel/kitaschule/unterrichtsimpulseaut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Herzlich </a:t>
            </a:r>
          </a:p>
          <a:p>
            <a:pPr algn="ctr">
              <a:defRPr/>
            </a:pP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willkommen!</a:t>
            </a: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096000"/>
            <a:ext cx="31575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3409" y="1196690"/>
            <a:ext cx="842442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 smtClean="0"/>
          </a:p>
          <a:p>
            <a:r>
              <a:rPr lang="de-DE" sz="2800" b="1" dirty="0" smtClean="0">
                <a:solidFill>
                  <a:srgbClr val="002060"/>
                </a:solidFill>
              </a:rPr>
              <a:t>ADAC Fahrradturnier, Klassen 5 - 7</a:t>
            </a:r>
            <a:r>
              <a:rPr lang="de-DE" sz="2800" b="1" dirty="0" smtClean="0"/>
              <a:t>	</a:t>
            </a:r>
            <a:endParaRPr lang="de-DE" sz="2800" b="1" dirty="0"/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Kontakt: 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ADAC Pfalz,  Abt. Verkehr und Technik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Europastr.1, 67433 Neustadt/Weinstraße, Tel: 06321/890523</a:t>
            </a:r>
          </a:p>
          <a:p>
            <a:r>
              <a:rPr lang="de-DE" dirty="0">
                <a:solidFill>
                  <a:srgbClr val="002060"/>
                </a:solidFill>
              </a:rPr>
              <a:t>Alle Materialien für das Turnier können 1-2 Wochen kostenlos ausgeliehen werden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5" y="2204830"/>
            <a:ext cx="4001608" cy="30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20" y="1819020"/>
            <a:ext cx="874857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 smtClean="0">
              <a:solidFill>
                <a:srgbClr val="002060"/>
              </a:solidFill>
            </a:endParaRPr>
          </a:p>
          <a:p>
            <a:r>
              <a:rPr lang="de-DE" sz="2800" b="1" dirty="0" err="1" smtClean="0">
                <a:solidFill>
                  <a:srgbClr val="002060"/>
                </a:solidFill>
              </a:rPr>
              <a:t>FahrRad</a:t>
            </a:r>
            <a:r>
              <a:rPr lang="de-DE" sz="2800" b="1" dirty="0" smtClean="0">
                <a:solidFill>
                  <a:srgbClr val="002060"/>
                </a:solidFill>
              </a:rPr>
              <a:t>… aber sicher</a:t>
            </a:r>
            <a:r>
              <a:rPr lang="de-DE" b="1" dirty="0" smtClean="0">
                <a:solidFill>
                  <a:srgbClr val="002060"/>
                </a:solidFill>
              </a:rPr>
              <a:t>	</a:t>
            </a: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76688" y="5653781"/>
            <a:ext cx="756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Finanziell gefördert wird das Programm vom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Bundesministerium für Verkehr und digitale Infrastruktur (BMVI)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92" y="3973456"/>
            <a:ext cx="2224858" cy="14816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84" y="3123252"/>
            <a:ext cx="2676029" cy="20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476250"/>
            <a:ext cx="8137525" cy="9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20" y="1777285"/>
            <a:ext cx="87485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>
              <a:solidFill>
                <a:srgbClr val="002060"/>
              </a:solidFill>
            </a:endParaRPr>
          </a:p>
          <a:p>
            <a:r>
              <a:rPr lang="de-DE" sz="2800" b="1" dirty="0" err="1" smtClean="0">
                <a:solidFill>
                  <a:srgbClr val="002060"/>
                </a:solidFill>
              </a:rPr>
              <a:t>Mofaausbildung</a:t>
            </a:r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seit  2014 gilt die neue VV, die die Durchführung von </a:t>
            </a:r>
            <a:r>
              <a:rPr lang="de-DE" dirty="0" err="1">
                <a:solidFill>
                  <a:srgbClr val="002060"/>
                </a:solidFill>
              </a:rPr>
              <a:t>Mofakursen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neu </a:t>
            </a:r>
            <a:r>
              <a:rPr lang="de-DE" dirty="0">
                <a:solidFill>
                  <a:srgbClr val="002060"/>
                </a:solidFill>
              </a:rPr>
              <a:t>regelt. Diese  VV findet man </a:t>
            </a:r>
            <a:r>
              <a:rPr lang="de-DE" dirty="0" smtClean="0">
                <a:solidFill>
                  <a:srgbClr val="002060"/>
                </a:solidFill>
              </a:rPr>
              <a:t>unter</a:t>
            </a:r>
          </a:p>
          <a:p>
            <a:r>
              <a:rPr lang="de-DE" b="1" dirty="0" smtClean="0">
                <a:solidFill>
                  <a:srgbClr val="002060"/>
                </a:solidFill>
              </a:rPr>
              <a:t>TÜV-Standorte </a:t>
            </a:r>
            <a:r>
              <a:rPr lang="de-DE" b="1" dirty="0">
                <a:solidFill>
                  <a:srgbClr val="002060"/>
                </a:solidFill>
              </a:rPr>
              <a:t>zur Durchführung der theoretischen Prüfung sind: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-  </a:t>
            </a:r>
            <a:r>
              <a:rPr lang="de-DE" dirty="0" smtClean="0">
                <a:solidFill>
                  <a:srgbClr val="002060"/>
                </a:solidFill>
              </a:rPr>
              <a:t>  TÜV </a:t>
            </a:r>
            <a:r>
              <a:rPr lang="de-DE" dirty="0" err="1">
                <a:solidFill>
                  <a:srgbClr val="002060"/>
                </a:solidFill>
              </a:rPr>
              <a:t>Schwegenheim</a:t>
            </a:r>
            <a:r>
              <a:rPr lang="de-DE" dirty="0">
                <a:solidFill>
                  <a:srgbClr val="002060"/>
                </a:solidFill>
              </a:rPr>
              <a:t>, Im </a:t>
            </a:r>
            <a:r>
              <a:rPr lang="de-DE" dirty="0" smtClean="0">
                <a:solidFill>
                  <a:srgbClr val="002060"/>
                </a:solidFill>
              </a:rPr>
              <a:t>Brühl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-  </a:t>
            </a:r>
            <a:r>
              <a:rPr lang="de-DE" dirty="0" smtClean="0">
                <a:solidFill>
                  <a:srgbClr val="002060"/>
                </a:solidFill>
              </a:rPr>
              <a:t>  TÜV </a:t>
            </a:r>
            <a:r>
              <a:rPr lang="de-DE" dirty="0">
                <a:solidFill>
                  <a:srgbClr val="002060"/>
                </a:solidFill>
              </a:rPr>
              <a:t>Neustadt, </a:t>
            </a:r>
            <a:r>
              <a:rPr lang="de-DE" dirty="0" err="1">
                <a:solidFill>
                  <a:srgbClr val="002060"/>
                </a:solidFill>
              </a:rPr>
              <a:t>Branchweilerhofstraße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- </a:t>
            </a:r>
            <a:r>
              <a:rPr lang="de-DE" dirty="0" smtClean="0">
                <a:solidFill>
                  <a:srgbClr val="002060"/>
                </a:solidFill>
              </a:rPr>
              <a:t>   </a:t>
            </a:r>
            <a:r>
              <a:rPr lang="de-DE" dirty="0">
                <a:solidFill>
                  <a:srgbClr val="002060"/>
                </a:solidFill>
              </a:rPr>
              <a:t>TÜV Landau, </a:t>
            </a:r>
            <a:r>
              <a:rPr lang="de-DE" dirty="0" err="1" smtClean="0">
                <a:solidFill>
                  <a:srgbClr val="002060"/>
                </a:solidFill>
              </a:rPr>
              <a:t>Horstschanze</a:t>
            </a:r>
            <a:endParaRPr lang="de-DE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2060"/>
                </a:solidFill>
              </a:rPr>
              <a:t>TÜV Bad Bergzabern, Kapellerstr.13a</a:t>
            </a:r>
          </a:p>
          <a:p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Die </a:t>
            </a:r>
            <a:r>
              <a:rPr lang="de-DE" dirty="0">
                <a:solidFill>
                  <a:srgbClr val="002060"/>
                </a:solidFill>
              </a:rPr>
              <a:t>Prüfgebühr beträgt € 23,80 (Erstprüfung, inkl. Prüfbescheinigung). </a:t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>
                <a:solidFill>
                  <a:srgbClr val="002060"/>
                </a:solidFill>
              </a:rPr>
              <a:t>Eine Nachprüfung kostet € 14,28.</a:t>
            </a:r>
          </a:p>
          <a:p>
            <a:r>
              <a:rPr lang="de-DE" dirty="0">
                <a:solidFill>
                  <a:srgbClr val="002060"/>
                </a:solidFill>
              </a:rPr>
              <a:t> </a:t>
            </a: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Bild 1" descr="https://verkehrserziehung.bildung-rp.de/fileadmin/_migrated/pics/rolle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6" y="590685"/>
            <a:ext cx="13716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39" y="3645030"/>
            <a:ext cx="1748170" cy="24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pic>
        <p:nvPicPr>
          <p:cNvPr id="1026" name="Picture 2" descr="3606761402085408733983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3" y="1926764"/>
            <a:ext cx="3130123" cy="42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995920" y="2636890"/>
            <a:ext cx="489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     </a:t>
            </a:r>
            <a:endParaRPr lang="de-D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9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95920" y="2636890"/>
            <a:ext cx="489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     </a:t>
            </a:r>
            <a:endParaRPr lang="de-D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5" y="2710330"/>
            <a:ext cx="7706910" cy="261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5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de-DE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Habt ihr noch Fragen?</a:t>
            </a:r>
            <a:endParaRPr lang="de-DE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09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1152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95920" y="2636890"/>
            <a:ext cx="489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     </a:t>
            </a:r>
            <a:endParaRPr lang="de-D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76688" y="1695767"/>
            <a:ext cx="84159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www.youtube.com/watch?v=nlIdCsqpmmA&amp;t=220s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de-DE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www.youtube.com/watch?v=m3_VXwbFeD0</a:t>
            </a:r>
            <a:endParaRPr lang="de-DE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b="1" smtClean="0">
              <a:solidFill>
                <a:srgbClr val="002060"/>
              </a:solidFill>
            </a:endParaRPr>
          </a:p>
          <a:p>
            <a:r>
              <a:rPr lang="de-DE" b="1" smtClean="0">
                <a:solidFill>
                  <a:srgbClr val="002060"/>
                </a:solidFill>
              </a:rPr>
              <a:t>Links </a:t>
            </a:r>
            <a:r>
              <a:rPr lang="de-DE" b="1" dirty="0">
                <a:solidFill>
                  <a:srgbClr val="002060"/>
                </a:solidFill>
              </a:rPr>
              <a:t>zu </a:t>
            </a:r>
            <a:r>
              <a:rPr lang="de-DE" b="1" dirty="0" err="1" smtClean="0">
                <a:solidFill>
                  <a:srgbClr val="002060"/>
                </a:solidFill>
              </a:rPr>
              <a:t>hp´s</a:t>
            </a:r>
            <a:endParaRPr lang="de-DE" b="1" dirty="0" smtClean="0">
              <a:solidFill>
                <a:srgbClr val="002060"/>
              </a:solidFill>
            </a:endParaRPr>
          </a:p>
          <a:p>
            <a:endParaRPr lang="de-DE" dirty="0"/>
          </a:p>
          <a:p>
            <a:r>
              <a:rPr lang="de-DE" u="sng" dirty="0">
                <a:hlinkClick r:id="rId6"/>
              </a:rPr>
              <a:t>https://verkehrshelden.com/kita-schule/klasse-5-und-6</a:t>
            </a:r>
            <a:endParaRPr lang="de-DE" dirty="0"/>
          </a:p>
          <a:p>
            <a:r>
              <a:rPr lang="de-DE" dirty="0">
                <a:solidFill>
                  <a:srgbClr val="002060"/>
                </a:solidFill>
                <a:hlinkClick r:id="rId7"/>
              </a:rPr>
              <a:t>https://</a:t>
            </a:r>
            <a:r>
              <a:rPr lang="de-DE" dirty="0" smtClean="0">
                <a:solidFill>
                  <a:srgbClr val="002060"/>
                </a:solidFill>
                <a:hlinkClick r:id="rId7"/>
              </a:rPr>
              <a:t>www.heinrich-vogel-shop.de/img/asset/readings/23141_0_reading.pdf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u="sng" dirty="0">
                <a:hlinkClick r:id="rId8"/>
              </a:rPr>
              <a:t>https://sekundarstufe1.radfahreninderschule.de/unterricht/</a:t>
            </a:r>
            <a:endParaRPr lang="de-DE" dirty="0"/>
          </a:p>
          <a:p>
            <a:r>
              <a:rPr lang="de-DE" u="sng" dirty="0">
                <a:hlinkClick r:id="rId9"/>
              </a:rPr>
              <a:t>https://cdn.website-editor.net/e2157aad14aa461f9d894e69e310f993/files/uploaded/broschuere_das-sichere-fahrrad.pdf</a:t>
            </a:r>
            <a:endParaRPr lang="de-DE" dirty="0"/>
          </a:p>
          <a:p>
            <a:r>
              <a:rPr lang="de-DE" u="sng" dirty="0">
                <a:hlinkClick r:id="rId3"/>
              </a:rPr>
              <a:t>https://www.philipp-spitta.de/galerie</a:t>
            </a:r>
            <a:endParaRPr lang="de-DE" dirty="0"/>
          </a:p>
          <a:p>
            <a:r>
              <a:rPr lang="de-DE" u="sng" dirty="0">
                <a:hlinkClick r:id="rId10"/>
              </a:rPr>
              <a:t>http://www.jumo-world.eu/home/</a:t>
            </a:r>
            <a:endParaRPr lang="de-DE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9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Vielen Dank für eure </a:t>
            </a:r>
          </a:p>
          <a:p>
            <a:pPr algn="ctr">
              <a:defRPr/>
            </a:pPr>
            <a:r>
              <a:rPr lang="de-DE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Aufmerksamkeit!</a:t>
            </a:r>
            <a:endParaRPr lang="de-DE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7" name="Picture 9" descr="achtung kinder_s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155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23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49"/>
            <a:ext cx="8281987" cy="122594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Agenda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395420" y="6741460"/>
            <a:ext cx="856919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20" y="1777285"/>
            <a:ext cx="874857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Begrüßung und Vorstellung der neuen VE Fachberaterin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Rückmeldungen: VE an den Schulen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Fahrradunfälle bei Jugendlichen</a:t>
            </a:r>
          </a:p>
          <a:p>
            <a:r>
              <a:rPr lang="de-DE" sz="2400" b="1" dirty="0" smtClean="0">
                <a:solidFill>
                  <a:srgbClr val="002060"/>
                </a:solidFill>
              </a:rPr>
              <a:t>	- Fahrradhelm</a:t>
            </a:r>
          </a:p>
          <a:p>
            <a:r>
              <a:rPr lang="de-DE" sz="2400" b="1" dirty="0" smtClean="0">
                <a:solidFill>
                  <a:srgbClr val="002060"/>
                </a:solidFill>
              </a:rPr>
              <a:t>	- der tote Winkel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Verkehrshelden (ADAC-Stiftung)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Aktion „Achtung Autos“ (ADAC-Programm)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ADAC Fahrradturnier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rgbClr val="002060"/>
                </a:solidFill>
              </a:rPr>
              <a:t>Mofakurs</a:t>
            </a:r>
            <a:endParaRPr lang="de-DE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Handbuch für </a:t>
            </a:r>
            <a:r>
              <a:rPr lang="de-DE" sz="2400" b="1" dirty="0" err="1" smtClean="0">
                <a:solidFill>
                  <a:srgbClr val="002060"/>
                </a:solidFill>
              </a:rPr>
              <a:t>FahrRad</a:t>
            </a:r>
            <a:r>
              <a:rPr lang="de-DE" sz="2400" b="1" dirty="0" smtClean="0">
                <a:solidFill>
                  <a:srgbClr val="002060"/>
                </a:solidFill>
              </a:rPr>
              <a:t>…aber sicher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2060"/>
                </a:solidFill>
              </a:rPr>
              <a:t>Handbuch Mobilitätsbildung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002060"/>
                </a:solidFill>
              </a:rPr>
              <a:t>Schlussbesprechung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AutoShape 3"/>
          <p:cNvCxnSpPr>
            <a:cxnSpLocks noChangeShapeType="1"/>
          </p:cNvCxnSpPr>
          <p:nvPr/>
        </p:nvCxnSpPr>
        <p:spPr bwMode="auto">
          <a:xfrm>
            <a:off x="468313" y="6021388"/>
            <a:ext cx="8280400" cy="0"/>
          </a:xfrm>
          <a:prstGeom prst="straightConnector1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</p:spPr>
      </p:cxn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395288" y="1484313"/>
            <a:ext cx="8137525" cy="3816350"/>
          </a:xfrm>
          <a:prstGeom prst="cloudCallout">
            <a:avLst>
              <a:gd name="adj1" fmla="val -48810"/>
              <a:gd name="adj2" fmla="val 63102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55650" y="2349500"/>
            <a:ext cx="7200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Austausch</a:t>
            </a:r>
          </a:p>
          <a:p>
            <a:pPr algn="ctr">
              <a:defRPr/>
            </a:pP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 an meiner Schule</a:t>
            </a:r>
            <a:endParaRPr lang="de-DE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096000"/>
            <a:ext cx="31575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396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0281" y="1531309"/>
            <a:ext cx="87485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Fahrradunfälle bei Jugendlichen	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10" name="Grafik 9" descr="Statistik Unfaelle Kinder Jugendliche Alter 6 17 Radfahrer 2018 Deutschland Sekundarstufe Verkehrsunfael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09" y="2348850"/>
            <a:ext cx="6883621" cy="410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1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419" y="1444650"/>
            <a:ext cx="87485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Jungen gefährdeter als Mädchen</a:t>
            </a:r>
          </a:p>
          <a:p>
            <a:r>
              <a:rPr lang="de-DE" sz="2000" b="1" dirty="0" smtClean="0">
                <a:solidFill>
                  <a:srgbClr val="002060"/>
                </a:solidFill>
              </a:rPr>
              <a:t>	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</a:p>
          <a:p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Statistik Unfaelle Kinder Jugendliche Alter 6 17 Radfahrer 2018 Jungen Maedchen Geschlecht Deutschland Sekundarstufe Verkehrsunfael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9" y="2060810"/>
            <a:ext cx="7498693" cy="439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55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401" y="1196690"/>
            <a:ext cx="88674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Unfallursachen</a:t>
            </a:r>
            <a:r>
              <a:rPr lang="de-DE" sz="3200" b="1" dirty="0" smtClean="0">
                <a:solidFill>
                  <a:srgbClr val="002060"/>
                </a:solidFill>
              </a:rPr>
              <a:t>	</a:t>
            </a:r>
            <a:endParaRPr lang="de-DE" sz="3200" b="1" dirty="0">
              <a:solidFill>
                <a:srgbClr val="002060"/>
              </a:solidFill>
            </a:endParaRPr>
          </a:p>
          <a:p>
            <a:pPr algn="ctr"/>
            <a:endParaRPr lang="de-DE" sz="28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Fehlverhalten Radfahrer 6 Bis 14 Jahre Deutschland 2018 Unfaelle Verkehrsunfaelle Statistik Statistisches Bundesam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1883994"/>
            <a:ext cx="6446520" cy="462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12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2339" y="1702190"/>
            <a:ext cx="88674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800" b="1" dirty="0" smtClean="0">
                <a:solidFill>
                  <a:srgbClr val="002060"/>
                </a:solidFill>
              </a:rPr>
              <a:t>Unfallursache: Fahrradhelm</a:t>
            </a: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Gerade nach der Grundschule wollen viele Jugendliche nicht mehr mit Helm fahren. </a:t>
            </a:r>
            <a:endParaRPr lang="de-DE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Bei </a:t>
            </a:r>
            <a:r>
              <a:rPr lang="de-DE" dirty="0">
                <a:solidFill>
                  <a:srgbClr val="002060"/>
                </a:solidFill>
              </a:rPr>
              <a:t>den 11- bis 18-Jährigen trägt nur noch </a:t>
            </a:r>
            <a:r>
              <a:rPr lang="de-DE" dirty="0" smtClean="0">
                <a:solidFill>
                  <a:srgbClr val="002060"/>
                </a:solidFill>
              </a:rPr>
              <a:t>ein Drittel einen Fahrradhelm.</a:t>
            </a:r>
            <a:r>
              <a:rPr lang="de-DE" sz="4000" b="1" dirty="0" smtClean="0">
                <a:solidFill>
                  <a:srgbClr val="002060"/>
                </a:solidFill>
              </a:rPr>
              <a:t>         </a:t>
            </a:r>
          </a:p>
          <a:p>
            <a:endParaRPr lang="de-DE" sz="4000" b="1" dirty="0">
              <a:solidFill>
                <a:srgbClr val="002060"/>
              </a:solidFill>
            </a:endParaRPr>
          </a:p>
          <a:p>
            <a:r>
              <a:rPr lang="de-DE" sz="2800" dirty="0" smtClean="0">
                <a:solidFill>
                  <a:srgbClr val="002060"/>
                </a:solidFill>
              </a:rPr>
              <a:t>Video </a:t>
            </a:r>
            <a:r>
              <a:rPr lang="de-DE" dirty="0">
                <a:solidFill>
                  <a:srgbClr val="002060"/>
                </a:solidFill>
              </a:rPr>
              <a:t>Fahrradhelm macht </a:t>
            </a:r>
            <a:r>
              <a:rPr lang="de-DE" dirty="0" smtClean="0">
                <a:solidFill>
                  <a:srgbClr val="002060"/>
                </a:solidFill>
              </a:rPr>
              <a:t>Schule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000" u="sng" dirty="0" smtClean="0"/>
              <a:t> </a:t>
            </a:r>
          </a:p>
          <a:p>
            <a:endParaRPr lang="de-DE" sz="2000" u="sng" dirty="0" smtClean="0"/>
          </a:p>
          <a:p>
            <a:endParaRPr lang="de-DE" sz="2000" b="1" dirty="0">
              <a:solidFill>
                <a:srgbClr val="002060"/>
              </a:solidFill>
            </a:endParaRPr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07630" y="7189721"/>
            <a:ext cx="6336879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r>
              <a:rPr lang="de-DE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de-DE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://www.verkehrswacht-medien-service.de/grundschule/die-radfahrausbildung/unfallursachen-von-kindern-als-radfahrer/?</a:t>
            </a:r>
            <a:r>
              <a:rPr lang="de-DE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highlight=statistik%20radfahrunf%C3%A4lle</a:t>
            </a:r>
            <a:endParaRPr lang="de-DE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94460" algn="l"/>
              </a:tabLs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3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429" y="1953356"/>
            <a:ext cx="86514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Unfallursache: der tote Winkel	</a:t>
            </a:r>
            <a:endParaRPr lang="de-DE" sz="2800" b="1" dirty="0">
              <a:solidFill>
                <a:srgbClr val="002060"/>
              </a:solidFill>
            </a:endParaRPr>
          </a:p>
          <a:p>
            <a:endParaRPr lang="de-DE" sz="2800" dirty="0"/>
          </a:p>
          <a:p>
            <a:pPr algn="ctr"/>
            <a:endParaRPr lang="de-DE" sz="2800" b="1" dirty="0" smtClean="0">
              <a:solidFill>
                <a:srgbClr val="002060"/>
              </a:solidFill>
            </a:endParaRPr>
          </a:p>
          <a:p>
            <a:pPr lvl="0"/>
            <a:r>
              <a:rPr lang="de-DE" sz="2800" dirty="0" smtClean="0">
                <a:solidFill>
                  <a:srgbClr val="002060"/>
                </a:solidFill>
              </a:rPr>
              <a:t>Erklär- </a:t>
            </a:r>
            <a:r>
              <a:rPr lang="de-DE" sz="2800" dirty="0">
                <a:solidFill>
                  <a:srgbClr val="002060"/>
                </a:solidFill>
              </a:rPr>
              <a:t>Video </a:t>
            </a:r>
            <a:r>
              <a:rPr lang="de-DE" dirty="0">
                <a:solidFill>
                  <a:srgbClr val="002060"/>
                </a:solidFill>
              </a:rPr>
              <a:t>des </a:t>
            </a:r>
            <a:r>
              <a:rPr lang="de-DE" dirty="0" smtClean="0">
                <a:solidFill>
                  <a:srgbClr val="002060"/>
                </a:solidFill>
              </a:rPr>
              <a:t>ADAC</a:t>
            </a:r>
            <a:endParaRPr lang="de-DE" dirty="0">
              <a:solidFill>
                <a:srgbClr val="002060"/>
              </a:solidFill>
            </a:endParaRPr>
          </a:p>
          <a:p>
            <a:endParaRPr lang="de-DE" sz="28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  <a:p>
            <a:endParaRPr lang="de-DE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Grafik 6" descr="Toter Winkel-LKW biegt ab-Fahr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8" y="4145448"/>
            <a:ext cx="3672510" cy="18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51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68313" y="476250"/>
            <a:ext cx="8281987" cy="7204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800" b="1" dirty="0" smtClean="0">
              <a:solidFill>
                <a:schemeClr val="bg1"/>
              </a:solidFill>
            </a:endParaRPr>
          </a:p>
          <a:p>
            <a:r>
              <a:rPr lang="de-DE" sz="2800" b="1" dirty="0" err="1" smtClean="0">
                <a:solidFill>
                  <a:schemeClr val="bg1"/>
                </a:solidFill>
              </a:rPr>
              <a:t>Obleutetagung</a:t>
            </a:r>
            <a:r>
              <a:rPr lang="de-DE" sz="2800" b="1" dirty="0" smtClean="0">
                <a:solidFill>
                  <a:schemeClr val="bg1"/>
                </a:solidFill>
              </a:rPr>
              <a:t>  SEK 1,  Mittwoch, den 16.06.2021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                                   </a:t>
            </a:r>
            <a:endParaRPr lang="de-DE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171" name="AutoShape 5"/>
          <p:cNvCxnSpPr>
            <a:cxnSpLocks noChangeShapeType="1"/>
          </p:cNvCxnSpPr>
          <p:nvPr/>
        </p:nvCxnSpPr>
        <p:spPr bwMode="auto">
          <a:xfrm>
            <a:off x="467430" y="6453420"/>
            <a:ext cx="8280400" cy="0"/>
          </a:xfrm>
          <a:prstGeom prst="straightConnector1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</p:cxn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76688" y="225083"/>
            <a:ext cx="8137525" cy="1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edium" pitchFamily="34" charset="0"/>
              </a:rPr>
              <a:t>                 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5425" y="-1065275"/>
            <a:ext cx="8136380" cy="827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Verkehrshelden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Angebote der ADAC Stiftung für weiterführende Schulen </a:t>
            </a:r>
            <a:endParaRPr kumimoji="0" lang="de-DE" altLang="de-DE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Materialien 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Klasse 5 und </a:t>
            </a:r>
            <a:r>
              <a:rPr lang="de-DE" alt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Unterrichtsimpulse zu dem Programm Achtung Auto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s://verkehrshelden.com/fileadmin/_processed_/0/a/csm_Anhalteweg_70c5573c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33" y="2376477"/>
            <a:ext cx="1721487" cy="15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https://verkehrshelden.com/fileadmin/_processed_/9/5/csm_Achtung_Auto1_c6bd467d4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0" y="4759471"/>
            <a:ext cx="3168440" cy="16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533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(4:3)</PresentationFormat>
  <Paragraphs>203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Albertus Medium</vt:lpstr>
      <vt:lpstr>Arial</vt:lpstr>
      <vt:lpstr>Calibri</vt:lpstr>
      <vt:lpstr>Times New Roman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grimminger</dc:creator>
  <cp:lastModifiedBy>HP</cp:lastModifiedBy>
  <cp:revision>71</cp:revision>
  <dcterms:created xsi:type="dcterms:W3CDTF">2011-09-15T13:25:14Z</dcterms:created>
  <dcterms:modified xsi:type="dcterms:W3CDTF">2021-06-14T18:33:26Z</dcterms:modified>
</cp:coreProperties>
</file>