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4" r:id="rId2"/>
    <p:sldId id="256" r:id="rId3"/>
    <p:sldId id="274" r:id="rId4"/>
    <p:sldId id="268" r:id="rId5"/>
    <p:sldId id="273" r:id="rId6"/>
    <p:sldId id="257" r:id="rId7"/>
    <p:sldId id="265" r:id="rId8"/>
    <p:sldId id="259" r:id="rId9"/>
    <p:sldId id="261" r:id="rId10"/>
    <p:sldId id="262" r:id="rId11"/>
    <p:sldId id="267" r:id="rId12"/>
    <p:sldId id="270" r:id="rId13"/>
    <p:sldId id="272" r:id="rId14"/>
    <p:sldId id="269" r:id="rId15"/>
    <p:sldId id="263" r:id="rId16"/>
    <p:sldId id="266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A462B25-F22D-B94D-9322-36989B9C25C6}" type="datetimeFigureOut">
              <a:rPr lang="en-US" smtClean="0"/>
              <a:t>9/1/2019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147CC85-8A4C-3449-83B0-762206C657EF}" type="slidenum">
              <a:rPr lang="en-US" smtClean="0"/>
              <a:t>‹Nr.›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3033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62B25-F22D-B94D-9322-36989B9C25C6}" type="datetimeFigureOut">
              <a:rPr lang="en-US" smtClean="0"/>
              <a:t>9/1/2019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CC85-8A4C-3449-83B0-762206C657E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279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62B25-F22D-B94D-9322-36989B9C25C6}" type="datetimeFigureOut">
              <a:rPr lang="en-US" smtClean="0"/>
              <a:t>9/1/2019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CC85-8A4C-3449-83B0-762206C657E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03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62B25-F22D-B94D-9322-36989B9C25C6}" type="datetimeFigureOut">
              <a:rPr lang="en-US" smtClean="0"/>
              <a:t>9/1/2019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CC85-8A4C-3449-83B0-762206C657E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417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62B25-F22D-B94D-9322-36989B9C25C6}" type="datetimeFigureOut">
              <a:rPr lang="en-US" smtClean="0"/>
              <a:t>9/1/2019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CC85-8A4C-3449-83B0-762206C657EF}" type="slidenum">
              <a:rPr lang="en-US" smtClean="0"/>
              <a:t>‹Nr.›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2786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62B25-F22D-B94D-9322-36989B9C25C6}" type="datetimeFigureOut">
              <a:rPr lang="en-US" smtClean="0"/>
              <a:t>9/1/2019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CC85-8A4C-3449-83B0-762206C657E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527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62B25-F22D-B94D-9322-36989B9C25C6}" type="datetimeFigureOut">
              <a:rPr lang="en-US" smtClean="0"/>
              <a:t>9/1/2019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CC85-8A4C-3449-83B0-762206C657E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541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62B25-F22D-B94D-9322-36989B9C25C6}" type="datetimeFigureOut">
              <a:rPr lang="en-US" smtClean="0"/>
              <a:t>9/1/2019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CC85-8A4C-3449-83B0-762206C657E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92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62B25-F22D-B94D-9322-36989B9C25C6}" type="datetimeFigureOut">
              <a:rPr lang="en-US" smtClean="0"/>
              <a:t>9/1/2019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CC85-8A4C-3449-83B0-762206C657E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071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62B25-F22D-B94D-9322-36989B9C25C6}" type="datetimeFigureOut">
              <a:rPr lang="en-US" smtClean="0"/>
              <a:t>9/1/2019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CC85-8A4C-3449-83B0-762206C657E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240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62B25-F22D-B94D-9322-36989B9C25C6}" type="datetimeFigureOut">
              <a:rPr lang="en-US" smtClean="0"/>
              <a:t>9/1/2019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CC85-8A4C-3449-83B0-762206C657E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682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DA462B25-F22D-B94D-9322-36989B9C25C6}" type="datetimeFigureOut">
              <a:rPr lang="en-US" smtClean="0"/>
              <a:t>9/1/2019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D147CC85-8A4C-3449-83B0-762206C657E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789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MacBookSuzie/Desktop/Fotos%20par%20ordre%20des%20activite%CC%81s/Act.4%20275.JPG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MacBookSuzie/Desktop/Fotos%20par%20ordre%20des%20activite%CC%81s/Act.2%20217.JPG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MacBookSuzie/Desktop/Fotos%20par%20ordre%20des%20activite%CC%81s/Act.2%20228.JPG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MacBookSuzie/Desktop/Fotos%20par%20ordre%20des%20activite%CC%81s/Act.14%20512.JPG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Radfahren in der Primarstufe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Ideen Suzie Godart, Norbert Ruschel</a:t>
            </a:r>
          </a:p>
          <a:p>
            <a:r>
              <a:rPr lang="de-DE" dirty="0"/>
              <a:t>Fotos </a:t>
            </a:r>
            <a:r>
              <a:rPr lang="fr-FR" dirty="0"/>
              <a:t>Albert </a:t>
            </a:r>
            <a:r>
              <a:rPr lang="fr-FR" dirty="0" err="1"/>
              <a:t>Krier</a:t>
            </a:r>
            <a:r>
              <a:rPr lang="fr-FR" dirty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937546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Slalom </a:t>
            </a:r>
          </a:p>
        </p:txBody>
      </p:sp>
      <p:pic>
        <p:nvPicPr>
          <p:cNvPr id="5" name="Act.4 275.JPG" descr="/Users/MacBookSuzie/Desktop/Fotos par ordre des activités/Act.4 275.JPG"/>
          <p:cNvPicPr>
            <a:picLocks noGrp="1" noChangeAspect="1"/>
          </p:cNvPicPr>
          <p:nvPr>
            <p:ph sz="half" idx="1"/>
          </p:nvPr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53" y="4313269"/>
            <a:ext cx="3565525" cy="2377016"/>
          </a:xfrm>
        </p:spPr>
      </p:pic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48846" y="1852683"/>
            <a:ext cx="3566160" cy="4023360"/>
          </a:xfrm>
        </p:spPr>
        <p:txBody>
          <a:bodyPr>
            <a:normAutofit/>
          </a:bodyPr>
          <a:lstStyle/>
          <a:p>
            <a:r>
              <a:rPr lang="de-DE" sz="2000" dirty="0"/>
              <a:t>Durch Entfernung der Hindernisse auf gleicher Linie ist die Schwierigkeitsstufe zu verändern. </a:t>
            </a:r>
          </a:p>
          <a:p>
            <a:r>
              <a:rPr lang="de-DE" sz="2000" dirty="0"/>
              <a:t>Versetzter Slalom bedeutet, dass die Hindernisse nicht auf einer Linie stehen, sondern rechts und links der Fahrspur gesetzt werden. 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0595" y="736979"/>
            <a:ext cx="3572373" cy="386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9002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Hindernis überwinden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de-DE" sz="2800" dirty="0"/>
              <a:t>Hindernis überwinden durch Heben des Fahrrades (Anfänger)</a:t>
            </a:r>
          </a:p>
          <a:p>
            <a:r>
              <a:rPr lang="de-DE" sz="2800" dirty="0"/>
              <a:t>Hindernis überwinden durch Anheben des Vorderrades (Fortgeschritten)</a:t>
            </a:r>
          </a:p>
        </p:txBody>
      </p:sp>
      <p:pic>
        <p:nvPicPr>
          <p:cNvPr id="11" name="Inhaltsplatzhalter 10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60570" y="2057399"/>
            <a:ext cx="3565525" cy="2200811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4661" y="4349649"/>
            <a:ext cx="2177341" cy="192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0857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Reaktion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de-DE" sz="2400" dirty="0"/>
              <a:t>Ein „Posten“ steht auf der zu fahrenden Strecke des Kindes und zeigt erst wenige Meter vorher die Seite an, an der das Kind vorbei fahren soll. </a:t>
            </a:r>
          </a:p>
          <a:p>
            <a:r>
              <a:rPr lang="de-DE" sz="2400" dirty="0"/>
              <a:t>Die Richtung kann </a:t>
            </a:r>
            <a:r>
              <a:rPr lang="de-DE" sz="2400" i="1" dirty="0"/>
              <a:t>gezeigt</a:t>
            </a:r>
            <a:r>
              <a:rPr lang="de-DE" sz="2400" dirty="0"/>
              <a:t> oder </a:t>
            </a:r>
            <a:r>
              <a:rPr lang="de-DE" sz="2400" i="1" dirty="0"/>
              <a:t>gerufen </a:t>
            </a:r>
            <a:r>
              <a:rPr lang="de-DE" sz="2400" dirty="0"/>
              <a:t>werden. </a:t>
            </a:r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0239" y="609600"/>
            <a:ext cx="3623651" cy="2520573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4371" y="3490212"/>
            <a:ext cx="4166753" cy="277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7178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/>
              <a:t>„Kunststücke“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sz="3200" dirty="0"/>
              <a:t>Im Stehen auf den Pedalen fahren</a:t>
            </a:r>
          </a:p>
          <a:p>
            <a:r>
              <a:rPr lang="de-DE" sz="3200" dirty="0"/>
              <a:t>Mit einer Hand fahren</a:t>
            </a:r>
          </a:p>
          <a:p>
            <a:r>
              <a:rPr lang="de-DE" sz="3200" dirty="0"/>
              <a:t>Mit einem Fuß fahren</a:t>
            </a:r>
          </a:p>
          <a:p>
            <a:r>
              <a:rPr lang="de-DE" sz="3200" dirty="0"/>
              <a:t>Ohne einen Fuß auf dem Pedal,…</a:t>
            </a:r>
          </a:p>
          <a:p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7970" y="3506449"/>
            <a:ext cx="1988899" cy="257431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0709" y="2057398"/>
            <a:ext cx="2008752" cy="269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8413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Schattenfahren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de-DE" sz="2000" dirty="0"/>
              <a:t>Zwei Kinder fahren nebeneinander oder hintereinander. Dabei versucht ein Kind die Bewegung/ Fahrtrichtung/  Geschwindigkeit des anderen zu imitieren, es bildet den „Schatten“. </a:t>
            </a:r>
          </a:p>
          <a:p>
            <a:r>
              <a:rPr lang="de-DE" sz="2000" dirty="0"/>
              <a:t>Fahren in einer größeren Gruppe, achten auf Geschwindigkeit und richtigen Abstand! </a:t>
            </a:r>
          </a:p>
        </p:txBody>
      </p:sp>
      <p:pic>
        <p:nvPicPr>
          <p:cNvPr id="9" name="Inhaltsplatzhalter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98365" y="3249280"/>
            <a:ext cx="3565525" cy="283147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545" y="1633223"/>
            <a:ext cx="2886488" cy="227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7844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Übungen</a:t>
            </a:r>
            <a:r>
              <a:rPr lang="en-US" dirty="0"/>
              <a:t> /</a:t>
            </a:r>
            <a:r>
              <a:rPr lang="en-US" dirty="0" err="1"/>
              <a:t>Spiele</a:t>
            </a:r>
            <a:r>
              <a:rPr lang="en-US" dirty="0"/>
              <a:t> </a:t>
            </a:r>
            <a:r>
              <a:rPr lang="en-US" dirty="0" err="1"/>
              <a:t>Einhändig</a:t>
            </a:r>
            <a:r>
              <a:rPr lang="en-US" dirty="0"/>
              <a:t> </a:t>
            </a:r>
            <a:r>
              <a:rPr lang="en-US" dirty="0" err="1"/>
              <a:t>fahren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" indent="0">
              <a:buNone/>
            </a:pPr>
            <a:r>
              <a:rPr lang="en-US" sz="2000" b="1" dirty="0" err="1"/>
              <a:t>Schlag</a:t>
            </a:r>
            <a:r>
              <a:rPr lang="en-US" sz="2000" b="1" dirty="0"/>
              <a:t> </a:t>
            </a:r>
            <a:r>
              <a:rPr lang="en-US" sz="2000" b="1" dirty="0" err="1"/>
              <a:t>ein</a:t>
            </a:r>
            <a:r>
              <a:rPr lang="en-US" sz="2000" b="1" dirty="0"/>
              <a:t>!</a:t>
            </a:r>
          </a:p>
          <a:p>
            <a:pPr marL="0" indent="0">
              <a:buNone/>
            </a:pPr>
            <a:r>
              <a:rPr lang="en-US" sz="2000" dirty="0" err="1"/>
              <a:t>Quer</a:t>
            </a:r>
            <a:r>
              <a:rPr lang="en-US" sz="2000" dirty="0"/>
              <a:t> </a:t>
            </a:r>
            <a:r>
              <a:rPr lang="en-US" sz="2000" dirty="0" err="1"/>
              <a:t>durch</a:t>
            </a:r>
            <a:r>
              <a:rPr lang="en-US" sz="2000" dirty="0"/>
              <a:t> den Hof </a:t>
            </a:r>
            <a:r>
              <a:rPr lang="en-US" sz="2000" dirty="0" err="1"/>
              <a:t>fahren</a:t>
            </a:r>
            <a:r>
              <a:rPr lang="en-US" sz="2000" dirty="0"/>
              <a:t>, </a:t>
            </a:r>
            <a:r>
              <a:rPr lang="en-US" sz="2000" dirty="0" err="1"/>
              <a:t>begegne</a:t>
            </a:r>
            <a:r>
              <a:rPr lang="en-US" sz="2000" dirty="0"/>
              <a:t> </a:t>
            </a:r>
            <a:r>
              <a:rPr lang="en-US" sz="2000" dirty="0" err="1"/>
              <a:t>ich</a:t>
            </a:r>
            <a:r>
              <a:rPr lang="en-US" sz="2000" dirty="0"/>
              <a:t> </a:t>
            </a:r>
            <a:r>
              <a:rPr lang="en-US" sz="2000" dirty="0" err="1"/>
              <a:t>einem</a:t>
            </a:r>
            <a:r>
              <a:rPr lang="en-US" sz="2000" dirty="0"/>
              <a:t> Kind, </a:t>
            </a:r>
            <a:r>
              <a:rPr lang="en-US" sz="2000" dirty="0" err="1"/>
              <a:t>Fahrt</a:t>
            </a:r>
            <a:r>
              <a:rPr lang="en-US" sz="2000" dirty="0"/>
              <a:t> </a:t>
            </a:r>
            <a:r>
              <a:rPr lang="en-US" sz="2000" dirty="0" err="1"/>
              <a:t>verlangsamen</a:t>
            </a:r>
            <a:r>
              <a:rPr lang="en-US" sz="2000" dirty="0"/>
              <a:t> und in die Hand </a:t>
            </a:r>
            <a:r>
              <a:rPr lang="en-US" sz="2000" dirty="0" err="1"/>
              <a:t>einschlagen</a:t>
            </a:r>
            <a:r>
              <a:rPr lang="en-US" sz="2000" dirty="0"/>
              <a:t>. (</a:t>
            </a:r>
            <a:r>
              <a:rPr lang="en-US" sz="2000" dirty="0" err="1"/>
              <a:t>Wer</a:t>
            </a:r>
            <a:r>
              <a:rPr lang="en-US" sz="2000" dirty="0"/>
              <a:t> </a:t>
            </a:r>
            <a:r>
              <a:rPr lang="en-US" sz="2000" dirty="0" err="1"/>
              <a:t>schafft</a:t>
            </a:r>
            <a:r>
              <a:rPr lang="en-US" sz="2000" dirty="0"/>
              <a:t> am </a:t>
            </a:r>
            <a:r>
              <a:rPr lang="en-US" sz="2000" dirty="0" err="1"/>
              <a:t>meisten</a:t>
            </a:r>
            <a:r>
              <a:rPr lang="en-US" sz="2000" dirty="0"/>
              <a:t> </a:t>
            </a:r>
            <a:r>
              <a:rPr lang="en-US" sz="2000" dirty="0" err="1"/>
              <a:t>Abklatscher</a:t>
            </a:r>
            <a:r>
              <a:rPr lang="en-US" sz="2000" dirty="0"/>
              <a:t> </a:t>
            </a:r>
            <a:r>
              <a:rPr lang="en-US" sz="2000" dirty="0" err="1"/>
              <a:t>ohne</a:t>
            </a:r>
            <a:r>
              <a:rPr lang="en-US" sz="2000" dirty="0"/>
              <a:t> den Fuss </a:t>
            </a:r>
            <a:r>
              <a:rPr lang="en-US" sz="2000" dirty="0" err="1"/>
              <a:t>abzustellen</a:t>
            </a:r>
            <a:r>
              <a:rPr lang="en-US" sz="2000" dirty="0"/>
              <a:t>?)</a:t>
            </a:r>
          </a:p>
          <a:p>
            <a:pPr marL="0" indent="0">
              <a:buNone/>
            </a:pPr>
            <a:r>
              <a:rPr lang="en-US" sz="2000" b="1" dirty="0"/>
              <a:t>Ball-Transport:</a:t>
            </a:r>
            <a:r>
              <a:rPr lang="en-US" sz="2000" dirty="0"/>
              <a:t> </a:t>
            </a:r>
            <a:r>
              <a:rPr lang="en-US" sz="2000" dirty="0" err="1"/>
              <a:t>Einen</a:t>
            </a:r>
            <a:r>
              <a:rPr lang="en-US" sz="2000" dirty="0"/>
              <a:t> </a:t>
            </a:r>
            <a:r>
              <a:rPr lang="en-US" sz="2000" dirty="0" err="1"/>
              <a:t>großen</a:t>
            </a:r>
            <a:r>
              <a:rPr lang="en-US" sz="2000" dirty="0"/>
              <a:t> </a:t>
            </a:r>
            <a:r>
              <a:rPr lang="en-US" sz="2000" dirty="0" err="1"/>
              <a:t>Korb</a:t>
            </a:r>
            <a:r>
              <a:rPr lang="en-US" sz="2000" dirty="0"/>
              <a:t> </a:t>
            </a:r>
            <a:r>
              <a:rPr lang="en-US" sz="2000" dirty="0" err="1"/>
              <a:t>Tennisbälle</a:t>
            </a:r>
            <a:r>
              <a:rPr lang="en-US" sz="2000" dirty="0"/>
              <a:t> </a:t>
            </a:r>
            <a:r>
              <a:rPr lang="en-US" sz="2000" dirty="0" err="1"/>
              <a:t>einzeln</a:t>
            </a:r>
            <a:r>
              <a:rPr lang="en-US" sz="2000" dirty="0"/>
              <a:t> </a:t>
            </a:r>
            <a:r>
              <a:rPr lang="en-US" sz="2000" dirty="0" err="1"/>
              <a:t>leeren</a:t>
            </a:r>
            <a:r>
              <a:rPr lang="en-US" sz="2000" dirty="0"/>
              <a:t> und in </a:t>
            </a:r>
            <a:r>
              <a:rPr lang="en-US" sz="2000" dirty="0" err="1"/>
              <a:t>verschiedene</a:t>
            </a:r>
            <a:r>
              <a:rPr lang="en-US" sz="2000" dirty="0"/>
              <a:t> </a:t>
            </a:r>
            <a:r>
              <a:rPr lang="en-US" sz="2000" dirty="0" err="1"/>
              <a:t>Eimer</a:t>
            </a:r>
            <a:r>
              <a:rPr lang="en-US" sz="2000" dirty="0"/>
              <a:t> </a:t>
            </a:r>
            <a:r>
              <a:rPr lang="en-US" sz="2000" dirty="0" err="1"/>
              <a:t>ablegen</a:t>
            </a:r>
            <a:r>
              <a:rPr lang="en-US" sz="2000" dirty="0"/>
              <a:t>. (</a:t>
            </a:r>
            <a:r>
              <a:rPr lang="en-US" sz="2000" dirty="0" err="1"/>
              <a:t>Auch</a:t>
            </a:r>
            <a:r>
              <a:rPr lang="en-US" sz="2000" dirty="0"/>
              <a:t> </a:t>
            </a:r>
            <a:r>
              <a:rPr lang="en-US" sz="2000" dirty="0" err="1"/>
              <a:t>als</a:t>
            </a:r>
            <a:r>
              <a:rPr lang="en-US" sz="2000" dirty="0"/>
              <a:t> </a:t>
            </a:r>
            <a:r>
              <a:rPr lang="en-US" sz="2000" dirty="0" err="1"/>
              <a:t>Wettkampf</a:t>
            </a:r>
            <a:r>
              <a:rPr lang="en-US" sz="2000" dirty="0"/>
              <a:t>-spiel </a:t>
            </a:r>
            <a:r>
              <a:rPr lang="en-US" sz="2000" dirty="0" err="1"/>
              <a:t>mit</a:t>
            </a:r>
            <a:r>
              <a:rPr lang="en-US" sz="2000" dirty="0"/>
              <a:t> </a:t>
            </a:r>
            <a:r>
              <a:rPr lang="en-US" sz="2000" dirty="0" err="1"/>
              <a:t>abgezählten</a:t>
            </a:r>
            <a:r>
              <a:rPr lang="en-US" sz="2000" dirty="0"/>
              <a:t> </a:t>
            </a:r>
            <a:r>
              <a:rPr lang="en-US" sz="2000" dirty="0" err="1"/>
              <a:t>Bällen</a:t>
            </a:r>
            <a:r>
              <a:rPr lang="en-US" sz="2000" dirty="0"/>
              <a:t>.)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3036" y="2400640"/>
            <a:ext cx="2389073" cy="3336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212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Natürliche Hindernisse nutzen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57250" y="1665564"/>
            <a:ext cx="3566160" cy="4415195"/>
          </a:xfrm>
        </p:spPr>
        <p:txBody>
          <a:bodyPr/>
          <a:lstStyle/>
          <a:p>
            <a:r>
              <a:rPr lang="de-DE" sz="2000" dirty="0"/>
              <a:t>Die Kinder nutzen im fortgeschrittenen Stadium die natürlichen Hindernisse auf dem Schulgelände. </a:t>
            </a:r>
          </a:p>
          <a:p>
            <a:r>
              <a:rPr lang="de-DE" sz="2000" dirty="0"/>
              <a:t>Bergauf/ bergab Fahren</a:t>
            </a:r>
          </a:p>
          <a:p>
            <a:r>
              <a:rPr lang="de-DE" sz="2000" dirty="0"/>
              <a:t>Treppen fahren</a:t>
            </a:r>
          </a:p>
          <a:p>
            <a:r>
              <a:rPr lang="de-DE" sz="2000" dirty="0"/>
              <a:t>Bordsteinkante fahren</a:t>
            </a:r>
          </a:p>
          <a:p>
            <a:r>
              <a:rPr lang="de-DE" sz="2000" dirty="0"/>
              <a:t>Wippe bauen und überqueren</a:t>
            </a:r>
          </a:p>
          <a:p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226956" y="1665564"/>
            <a:ext cx="3353055" cy="240146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7401" y="4151366"/>
            <a:ext cx="2177341" cy="1929393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441951" y="4568320"/>
            <a:ext cx="2922155" cy="193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233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err="1"/>
              <a:t>Begrüßen</a:t>
            </a:r>
            <a:endParaRPr lang="en-US" b="1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1"/>
          </p:nvPr>
        </p:nvSpPr>
        <p:spPr>
          <a:xfrm>
            <a:off x="857250" y="1774209"/>
            <a:ext cx="3566160" cy="4306550"/>
          </a:xfrm>
        </p:spPr>
        <p:txBody>
          <a:bodyPr>
            <a:noAutofit/>
          </a:bodyPr>
          <a:lstStyle/>
          <a:p>
            <a:r>
              <a:rPr lang="de-DE" sz="2000" dirty="0"/>
              <a:t>Durch Begrüßungsspiele/ Aufwärmen, Durcheinander-fahren auf dem Schulhof werden Raumorientierung, Reaktionsvermögen, Beschleunigen, Bremsen, Abstand-Halten und das Einschätzen von </a:t>
            </a:r>
            <a:r>
              <a:rPr lang="de-DE" sz="2000" dirty="0" err="1"/>
              <a:t>Geschwindig-keiten</a:t>
            </a:r>
            <a:r>
              <a:rPr lang="de-DE" sz="2000" dirty="0"/>
              <a:t> geübt.</a:t>
            </a:r>
          </a:p>
          <a:p>
            <a:r>
              <a:rPr lang="de-DE" sz="2000" dirty="0"/>
              <a:t>Wir begrüßen uns mit der rechten Hand, dem linken Fuß, übergeben ein Staffelholz, Tennisring, Tennisball, etc. </a:t>
            </a:r>
          </a:p>
        </p:txBody>
      </p:sp>
      <p:pic>
        <p:nvPicPr>
          <p:cNvPr id="5" name="Picture 4" descr="veloplus 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300" y="2333767"/>
            <a:ext cx="4221708" cy="316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678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400" b="1" dirty="0"/>
              <a:t>Draisine, Laufrad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sz="2000" dirty="0"/>
              <a:t>Nutze dein Fahrrad als Laufrad.</a:t>
            </a:r>
          </a:p>
          <a:p>
            <a:r>
              <a:rPr lang="de-DE" sz="2000" dirty="0"/>
              <a:t>Beschleunige dein Rad über eine Strecke von 5m und lass dich bis zum Ziel rollen. Dort mit Handbremse  anhalten.</a:t>
            </a:r>
          </a:p>
          <a:p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23418" y="1826785"/>
            <a:ext cx="3565525" cy="278615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3418" y="4069079"/>
            <a:ext cx="1551215" cy="224505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51" y="4000839"/>
            <a:ext cx="3049138" cy="245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246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/>
              <a:t>Langsam fahren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57250" y="1965960"/>
            <a:ext cx="3566160" cy="4114799"/>
          </a:xfrm>
        </p:spPr>
        <p:txBody>
          <a:bodyPr>
            <a:noAutofit/>
          </a:bodyPr>
          <a:lstStyle/>
          <a:p>
            <a:r>
              <a:rPr lang="de-DE" sz="2800" dirty="0"/>
              <a:t>Gleichgewichts-schulung durch langsames Fahren.</a:t>
            </a:r>
          </a:p>
          <a:p>
            <a:r>
              <a:rPr lang="de-DE" sz="2800" dirty="0"/>
              <a:t>Der/die Schnellste verliert, der/die  Langsamste gewinnt.</a:t>
            </a:r>
          </a:p>
          <a:p>
            <a:r>
              <a:rPr lang="de-DE" sz="2800" dirty="0"/>
              <a:t>Wer eine bestimmte Linie zuletzt über-quert, hat gewonnen. 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0709" y="3015605"/>
            <a:ext cx="3831040" cy="209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684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/>
              <a:t>Vorgegebene Strecke</a:t>
            </a: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18444" y="1798092"/>
            <a:ext cx="2697224" cy="4022725"/>
          </a:xfrm>
          <a:prstGeom prst="rect">
            <a:avLst/>
          </a:prstGeom>
        </p:spPr>
      </p:pic>
      <p:sp>
        <p:nvSpPr>
          <p:cNvPr id="9" name="Inhaltsplatzhalter 8"/>
          <p:cNvSpPr>
            <a:spLocks noGrp="1"/>
          </p:cNvSpPr>
          <p:nvPr>
            <p:ph sz="half" idx="2"/>
          </p:nvPr>
        </p:nvSpPr>
        <p:spPr>
          <a:xfrm>
            <a:off x="4459826" y="1797457"/>
            <a:ext cx="3566160" cy="4023360"/>
          </a:xfrm>
        </p:spPr>
        <p:txBody>
          <a:bodyPr>
            <a:normAutofit/>
          </a:bodyPr>
          <a:lstStyle/>
          <a:p>
            <a:r>
              <a:rPr lang="de-DE" sz="2800" dirty="0"/>
              <a:t>an einer Linie entlang fahren</a:t>
            </a:r>
          </a:p>
          <a:p>
            <a:r>
              <a:rPr lang="de-DE" sz="2800" dirty="0"/>
              <a:t>durch einen engen Raum fahren</a:t>
            </a:r>
          </a:p>
          <a:p>
            <a:r>
              <a:rPr lang="de-DE" sz="2800" dirty="0"/>
              <a:t>nummerierte Hütchen nach der Reihenfolge</a:t>
            </a:r>
            <a:br>
              <a:rPr lang="de-DE" sz="2800" dirty="0"/>
            </a:br>
            <a:r>
              <a:rPr lang="de-DE" sz="2800" dirty="0"/>
              <a:t>abfahren</a:t>
            </a:r>
            <a:br>
              <a:rPr lang="de-DE" sz="2800" dirty="0"/>
            </a:br>
            <a:r>
              <a:rPr lang="de-DE" sz="2800" dirty="0"/>
              <a:t>etc…</a:t>
            </a:r>
          </a:p>
        </p:txBody>
      </p:sp>
      <p:pic>
        <p:nvPicPr>
          <p:cNvPr id="10" name="Inhaltsplatzhalter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8228" y="4354240"/>
            <a:ext cx="2151916" cy="223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323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err="1"/>
              <a:t>Bremsen</a:t>
            </a:r>
            <a:r>
              <a:rPr lang="en-US" sz="3600" b="1" dirty="0"/>
              <a:t>/</a:t>
            </a:r>
            <a:r>
              <a:rPr lang="en-US" sz="3600" b="1" dirty="0" err="1"/>
              <a:t>Anhalten</a:t>
            </a:r>
            <a:r>
              <a:rPr lang="en-US" sz="3600" b="1" dirty="0"/>
              <a:t> auf </a:t>
            </a:r>
            <a:r>
              <a:rPr lang="en-US" sz="3600" b="1" dirty="0" err="1"/>
              <a:t>engem</a:t>
            </a:r>
            <a:r>
              <a:rPr lang="en-US" sz="3600" b="1" dirty="0"/>
              <a:t> </a:t>
            </a:r>
            <a:r>
              <a:rPr lang="en-US" sz="3600" b="1" dirty="0" err="1"/>
              <a:t>Raum</a:t>
            </a:r>
            <a:endParaRPr lang="en-US" sz="3600" b="1" dirty="0"/>
          </a:p>
        </p:txBody>
      </p:sp>
      <p:pic>
        <p:nvPicPr>
          <p:cNvPr id="4" name="Act.2 217.JPG" descr="/Users/MacBookSuzie/Desktop/Fotos par ordre des activités/Act.2 217.JPG"/>
          <p:cNvPicPr>
            <a:picLocks noGrp="1" noChangeAspect="1"/>
          </p:cNvPicPr>
          <p:nvPr>
            <p:ph sz="half" idx="1"/>
          </p:nvPr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33" y="2609288"/>
            <a:ext cx="4379376" cy="2919583"/>
          </a:xfrm>
        </p:spPr>
      </p:pic>
      <p:sp>
        <p:nvSpPr>
          <p:cNvPr id="8" name="Inhaltsplatzhalter 7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de-DE" sz="2000" dirty="0"/>
              <a:t>Innerhalb eines seitlich begrenzten Raumes soll das Kind das Rad zum Stehen bringen. </a:t>
            </a:r>
          </a:p>
          <a:p>
            <a:r>
              <a:rPr lang="de-DE" sz="2000" dirty="0"/>
              <a:t>Beginn des Bremsvorganges an der Linie, am Ende des markierten Raumes soll das Fahrrad zum Halten gekommen sein. </a:t>
            </a:r>
          </a:p>
          <a:p>
            <a:r>
              <a:rPr lang="de-DE" sz="2000" dirty="0"/>
              <a:t>Durch Begrenzung des Raumes und vorherige Geschwindigkeit wird der Schwierigkeitsgrad differenziert/variiert. </a:t>
            </a:r>
          </a:p>
        </p:txBody>
      </p:sp>
    </p:spTree>
    <p:extLst>
      <p:ext uri="{BB962C8B-B14F-4D97-AF65-F5344CB8AC3E}">
        <p14:creationId xmlns:p14="http://schemas.microsoft.com/office/powerpoint/2010/main" val="16821537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/>
              <a:t>Bremsen auf den Punkt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de-DE" sz="2400" dirty="0"/>
              <a:t>Mit selbst gewählter Geschwindigkeit soll das Kind mit dem Vorderrad den ersten Stab vom Hütchen schubsen, der zweite muss liegen bleiben.</a:t>
            </a:r>
          </a:p>
          <a:p>
            <a:r>
              <a:rPr lang="de-DE" sz="2400" dirty="0"/>
              <a:t>Variation:</a:t>
            </a:r>
          </a:p>
          <a:p>
            <a:r>
              <a:rPr lang="de-DE" sz="2400" dirty="0"/>
              <a:t>Geschwindigkeit erhöhen</a:t>
            </a:r>
          </a:p>
          <a:p>
            <a:r>
              <a:rPr lang="de-DE" sz="2400" dirty="0"/>
              <a:t>Abstand der Stäbe variieren</a:t>
            </a:r>
          </a:p>
        </p:txBody>
      </p:sp>
      <p:pic>
        <p:nvPicPr>
          <p:cNvPr id="7" name="Act.2 228.JPG" descr="/Users/MacBookSuzie/Desktop/Fotos par ordre des activités/Act.2 228.JPG"/>
          <p:cNvPicPr>
            <a:picLocks noGrp="1" noChangeAspect="1"/>
          </p:cNvPicPr>
          <p:nvPr>
            <p:ph sz="half" idx="1"/>
          </p:nvPr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68" y="2627800"/>
            <a:ext cx="4323841" cy="2882560"/>
          </a:xfrm>
        </p:spPr>
      </p:pic>
    </p:spTree>
    <p:extLst>
      <p:ext uri="{BB962C8B-B14F-4D97-AF65-F5344CB8AC3E}">
        <p14:creationId xmlns:p14="http://schemas.microsoft.com/office/powerpoint/2010/main" val="41156062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/>
              <a:t>Fahrrad</a:t>
            </a:r>
            <a:r>
              <a:rPr lang="en-US" b="1" dirty="0"/>
              <a:t>-Limbo</a:t>
            </a:r>
          </a:p>
        </p:txBody>
      </p:sp>
      <p:pic>
        <p:nvPicPr>
          <p:cNvPr id="4" name="Act.14 512.JPG" descr="/Users/MacBookSuzie/Desktop/Fotos par ordre des activités/Act.14 512.JPG"/>
          <p:cNvPicPr>
            <a:picLocks noGrp="1" noChangeAspect="1"/>
          </p:cNvPicPr>
          <p:nvPr>
            <p:ph sz="half" idx="1"/>
          </p:nvPr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68" y="2627800"/>
            <a:ext cx="4323841" cy="2882560"/>
          </a:xfrm>
        </p:spPr>
      </p:pic>
      <p:sp>
        <p:nvSpPr>
          <p:cNvPr id="3" name="Inhaltsplatzhalt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de-DE" sz="2400" dirty="0"/>
              <a:t>Ohne Absteigen unter einem Hindernis durchfahren. Stange muss bei leichter Berührung abfallen  (nicht fixieren!)</a:t>
            </a:r>
          </a:p>
          <a:p>
            <a:r>
              <a:rPr lang="de-DE" sz="2400" dirty="0"/>
              <a:t>Variation:</a:t>
            </a:r>
          </a:p>
          <a:p>
            <a:r>
              <a:rPr lang="de-DE" sz="2400" dirty="0"/>
              <a:t>Ein Kind/ die Lehrperson hält den Stab auf eine vom fahrenden Kind gewünschte Höhe</a:t>
            </a:r>
          </a:p>
        </p:txBody>
      </p:sp>
    </p:spTree>
    <p:extLst>
      <p:ext uri="{BB962C8B-B14F-4D97-AF65-F5344CB8AC3E}">
        <p14:creationId xmlns:p14="http://schemas.microsoft.com/office/powerpoint/2010/main" val="1178859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Gang </a:t>
            </a:r>
            <a:r>
              <a:rPr lang="en-US" b="1" dirty="0" err="1"/>
              <a:t>wechseln</a:t>
            </a:r>
            <a:r>
              <a:rPr lang="en-US" b="1" dirty="0"/>
              <a:t> / </a:t>
            </a:r>
            <a:r>
              <a:rPr lang="en-US" b="1" dirty="0" err="1"/>
              <a:t>Schalten</a:t>
            </a:r>
            <a:endParaRPr lang="en-US" b="1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2"/>
          </p:nvPr>
        </p:nvSpPr>
        <p:spPr>
          <a:xfrm>
            <a:off x="4558352" y="1733266"/>
            <a:ext cx="4012442" cy="4347494"/>
          </a:xfrm>
        </p:spPr>
        <p:txBody>
          <a:bodyPr>
            <a:noAutofit/>
          </a:bodyPr>
          <a:lstStyle/>
          <a:p>
            <a:r>
              <a:rPr lang="de-DE" sz="2400" dirty="0"/>
              <a:t>Die Kinder üben durch Rauf- oder Runter-Schalten bei gleichbleibender Geschwindigkeit in verschiedenen Frequenzen zu treten.</a:t>
            </a:r>
          </a:p>
          <a:p>
            <a:r>
              <a:rPr lang="de-DE" sz="2400" dirty="0"/>
              <a:t>Das kann auf einer abgesteckten vorgeschriebenen Strecke absolviert werden oder im freien Fahren auf dem Schulgelände.</a:t>
            </a:r>
          </a:p>
          <a:p>
            <a:r>
              <a:rPr lang="de-DE" sz="2400" dirty="0"/>
              <a:t>(nie im Stand schalten!)</a:t>
            </a: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75112" y="1610435"/>
            <a:ext cx="2408033" cy="212567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112" y="3999801"/>
            <a:ext cx="3878524" cy="200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755364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Fundament</Template>
  <TotalTime>0</TotalTime>
  <Words>554</Words>
  <Application>Microsoft Office PowerPoint</Application>
  <PresentationFormat>Bildschirmpräsentation (4:3)</PresentationFormat>
  <Paragraphs>61</Paragraphs>
  <Slides>16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18" baseType="lpstr">
      <vt:lpstr>Corbel</vt:lpstr>
      <vt:lpstr>Basis</vt:lpstr>
      <vt:lpstr>Radfahren in der Primarstufe</vt:lpstr>
      <vt:lpstr>Begrüßen</vt:lpstr>
      <vt:lpstr>Draisine, Laufrad</vt:lpstr>
      <vt:lpstr>Langsam fahren</vt:lpstr>
      <vt:lpstr>Vorgegebene Strecke</vt:lpstr>
      <vt:lpstr>Bremsen/Anhalten auf engem Raum</vt:lpstr>
      <vt:lpstr>Bremsen auf den Punkt</vt:lpstr>
      <vt:lpstr>Fahrrad-Limbo</vt:lpstr>
      <vt:lpstr>Gang wechseln / Schalten</vt:lpstr>
      <vt:lpstr>Slalom </vt:lpstr>
      <vt:lpstr>Hindernis überwinden</vt:lpstr>
      <vt:lpstr>Reaktion</vt:lpstr>
      <vt:lpstr>„Kunststücke“</vt:lpstr>
      <vt:lpstr>Schattenfahren</vt:lpstr>
      <vt:lpstr>Übungen /Spiele Einhändig fahren</vt:lpstr>
      <vt:lpstr>Natürliche Hindernisse nutzen</vt:lpstr>
    </vt:vector>
  </TitlesOfParts>
  <Company>Ville de Luxembourg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Stationen Teil 2 Cycle3-4</dc:title>
  <dc:creator>Suzie Godart</dc:creator>
  <cp:lastModifiedBy>Thomas Schmitz</cp:lastModifiedBy>
  <cp:revision>20</cp:revision>
  <dcterms:created xsi:type="dcterms:W3CDTF">2017-03-28T06:35:35Z</dcterms:created>
  <dcterms:modified xsi:type="dcterms:W3CDTF">2019-09-01T17:04:02Z</dcterms:modified>
</cp:coreProperties>
</file>