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75" r:id="rId3"/>
    <p:sldId id="290" r:id="rId4"/>
    <p:sldId id="303" r:id="rId5"/>
    <p:sldId id="263" r:id="rId6"/>
    <p:sldId id="277" r:id="rId7"/>
    <p:sldId id="278" r:id="rId8"/>
    <p:sldId id="280" r:id="rId9"/>
    <p:sldId id="281" r:id="rId10"/>
    <p:sldId id="300" r:id="rId11"/>
    <p:sldId id="284" r:id="rId12"/>
    <p:sldId id="297" r:id="rId13"/>
    <p:sldId id="302" r:id="rId14"/>
    <p:sldId id="298" r:id="rId15"/>
    <p:sldId id="283" r:id="rId16"/>
    <p:sldId id="268" r:id="rId17"/>
    <p:sldId id="273" r:id="rId18"/>
    <p:sldId id="304" r:id="rId19"/>
    <p:sldId id="288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2261" autoAdjust="0"/>
  </p:normalViewPr>
  <p:slideViewPr>
    <p:cSldViewPr>
      <p:cViewPr>
        <p:scale>
          <a:sx n="100" d="100"/>
          <a:sy n="100" d="100"/>
        </p:scale>
        <p:origin x="-946" y="2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16747-4E8D-4AA5-A2A8-0F9FA521C27F}" type="datetimeFigureOut">
              <a:rPr lang="de-DE" smtClean="0"/>
              <a:pPr/>
              <a:t>02.11.2021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7060B-F8D5-4644-AD2F-D840EC99B1F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5718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8BDA2-6BD0-434D-90BE-973C0A4F09E5}" type="slidenum">
              <a:rPr lang="de-DE" smtClean="0"/>
              <a:pPr/>
              <a:t>1</a:t>
            </a:fld>
            <a:endParaRPr 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8BDA2-6BD0-434D-90BE-973C0A4F09E5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8667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8BDA2-6BD0-434D-90BE-973C0A4F09E5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9232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8BDA2-6BD0-434D-90BE-973C0A4F09E5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3547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8BDA2-6BD0-434D-90BE-973C0A4F09E5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6626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8BDA2-6BD0-434D-90BE-973C0A4F09E5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2262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8BDA2-6BD0-434D-90BE-973C0A4F09E5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3941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8BDA2-6BD0-434D-90BE-973C0A4F09E5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58202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8BDA2-6BD0-434D-90BE-973C0A4F09E5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57181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8BDA2-6BD0-434D-90BE-973C0A4F09E5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58202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8BDA2-6BD0-434D-90BE-973C0A4F09E5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4235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8BDA2-6BD0-434D-90BE-973C0A4F09E5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1526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8BDA2-6BD0-434D-90BE-973C0A4F09E5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2546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8BDA2-6BD0-434D-90BE-973C0A4F09E5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7059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8BDA2-6BD0-434D-90BE-973C0A4F09E5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3424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8BDA2-6BD0-434D-90BE-973C0A4F09E5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0673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8BDA2-6BD0-434D-90BE-973C0A4F09E5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7264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8BDA2-6BD0-434D-90BE-973C0A4F09E5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6950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8BDA2-6BD0-434D-90BE-973C0A4F09E5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9686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4798-9114-44EC-AAE8-8A7CD38B641A}" type="datetimeFigureOut">
              <a:rPr lang="de-DE" smtClean="0"/>
              <a:pPr/>
              <a:t>02.11.2021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8A7C-3F49-4A3C-8E18-0BFE1F94136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4798-9114-44EC-AAE8-8A7CD38B641A}" type="datetimeFigureOut">
              <a:rPr lang="de-DE" smtClean="0"/>
              <a:pPr/>
              <a:t>02.11.2021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8A7C-3F49-4A3C-8E18-0BFE1F94136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4798-9114-44EC-AAE8-8A7CD38B641A}" type="datetimeFigureOut">
              <a:rPr lang="de-DE" smtClean="0"/>
              <a:pPr/>
              <a:t>02.11.2021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8A7C-3F49-4A3C-8E18-0BFE1F94136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4798-9114-44EC-AAE8-8A7CD38B641A}" type="datetimeFigureOut">
              <a:rPr lang="de-DE" smtClean="0"/>
              <a:pPr/>
              <a:t>02.11.2021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8A7C-3F49-4A3C-8E18-0BFE1F94136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4798-9114-44EC-AAE8-8A7CD38B641A}" type="datetimeFigureOut">
              <a:rPr lang="de-DE" smtClean="0"/>
              <a:pPr/>
              <a:t>02.11.2021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8A7C-3F49-4A3C-8E18-0BFE1F94136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4798-9114-44EC-AAE8-8A7CD38B641A}" type="datetimeFigureOut">
              <a:rPr lang="de-DE" smtClean="0"/>
              <a:pPr/>
              <a:t>02.11.2021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8A7C-3F49-4A3C-8E18-0BFE1F94136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4798-9114-44EC-AAE8-8A7CD38B641A}" type="datetimeFigureOut">
              <a:rPr lang="de-DE" smtClean="0"/>
              <a:pPr/>
              <a:t>02.11.2021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8A7C-3F49-4A3C-8E18-0BFE1F94136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4798-9114-44EC-AAE8-8A7CD38B641A}" type="datetimeFigureOut">
              <a:rPr lang="de-DE" smtClean="0"/>
              <a:pPr/>
              <a:t>02.11.2021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8A7C-3F49-4A3C-8E18-0BFE1F94136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4798-9114-44EC-AAE8-8A7CD38B641A}" type="datetimeFigureOut">
              <a:rPr lang="de-DE" smtClean="0"/>
              <a:pPr/>
              <a:t>02.11.2021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8A7C-3F49-4A3C-8E18-0BFE1F94136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4798-9114-44EC-AAE8-8A7CD38B641A}" type="datetimeFigureOut">
              <a:rPr lang="de-DE" smtClean="0"/>
              <a:pPr/>
              <a:t>02.11.2021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8A7C-3F49-4A3C-8E18-0BFE1F94136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4798-9114-44EC-AAE8-8A7CD38B641A}" type="datetimeFigureOut">
              <a:rPr lang="de-DE" smtClean="0"/>
              <a:pPr/>
              <a:t>02.11.2021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8A7C-3F49-4A3C-8E18-0BFE1F94136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84798-9114-44EC-AAE8-8A7CD38B641A}" type="datetimeFigureOut">
              <a:rPr lang="de-DE" smtClean="0"/>
              <a:pPr/>
              <a:t>02.11.2021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78A7C-3F49-4A3C-8E18-0BFE1F94136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erkehrshelden.com/artikel/kitaschule/unterrichtsimpulseauto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erkehrshelden.com/artikel/kitaschule/unterrichtsimpulseauto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search?q=ADAC+ADACUS&amp;qs=n&amp;form=QBRE&amp;sp=-1&amp;pq=adac+adacus&amp;sc=1-11&amp;sk=&amp;cvid=EC4F745D229A42BF996E2D7FAF3A0DB3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verkehrshelden.com/artikel/kitaschule/unterrichtsimpulseauto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erkehrshelden.com/artikel/kitaschule/unterrichtsimpulseauto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erkehrshelden.com/artikel/kitaschule/unterrichtsimpulseauto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hilipp-spitta.de/galeri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i8fMC-FIsUs" TargetMode="External"/><Relationship Id="rId3" Type="http://schemas.openxmlformats.org/officeDocument/2006/relationships/hyperlink" Target="https://www.philipp-spitta.de/galerie" TargetMode="External"/><Relationship Id="rId7" Type="http://schemas.openxmlformats.org/officeDocument/2006/relationships/hyperlink" Target="https://youtu.be/ORsBiq5xo58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m3_VXwbFeD0" TargetMode="External"/><Relationship Id="rId5" Type="http://schemas.openxmlformats.org/officeDocument/2006/relationships/hyperlink" Target="https://www.youtube.com/watch?v=nlIdCsqpmmA&amp;t=220s" TargetMode="External"/><Relationship Id="rId4" Type="http://schemas.openxmlformats.org/officeDocument/2006/relationships/hyperlink" Target="https://vimeo.com/15530831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rkehrswacht-medien-service.de/grundschule/die-radfahrausbildung/unfallursachen-von-kindern-als-radfahrer/?highlight=statistik%20radfahrunf%C3%A4ll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AutoShape 3"/>
          <p:cNvCxnSpPr>
            <a:cxnSpLocks noChangeShapeType="1"/>
          </p:cNvCxnSpPr>
          <p:nvPr/>
        </p:nvCxnSpPr>
        <p:spPr bwMode="auto">
          <a:xfrm>
            <a:off x="468313" y="6021388"/>
            <a:ext cx="8280400" cy="0"/>
          </a:xfrm>
          <a:prstGeom prst="straightConnector1">
            <a:avLst/>
          </a:prstGeom>
          <a:noFill/>
          <a:ln w="19050">
            <a:solidFill>
              <a:srgbClr val="3366FF"/>
            </a:solidFill>
            <a:round/>
            <a:headEnd/>
            <a:tailEnd/>
          </a:ln>
        </p:spPr>
      </p:cxnSp>
      <p:sp>
        <p:nvSpPr>
          <p:cNvPr id="3075" name="AutoShape 7"/>
          <p:cNvSpPr>
            <a:spLocks noChangeArrowheads="1"/>
          </p:cNvSpPr>
          <p:nvPr/>
        </p:nvSpPr>
        <p:spPr bwMode="auto">
          <a:xfrm>
            <a:off x="395288" y="1484313"/>
            <a:ext cx="8137525" cy="3816350"/>
          </a:xfrm>
          <a:prstGeom prst="cloudCallout">
            <a:avLst>
              <a:gd name="adj1" fmla="val -48810"/>
              <a:gd name="adj2" fmla="val 63102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de-DE" dirty="0"/>
          </a:p>
        </p:txBody>
      </p:sp>
      <p:sp>
        <p:nvSpPr>
          <p:cNvPr id="317448" name="Text Box 8"/>
          <p:cNvSpPr txBox="1">
            <a:spLocks noChangeArrowheads="1"/>
          </p:cNvSpPr>
          <p:nvPr/>
        </p:nvSpPr>
        <p:spPr bwMode="auto">
          <a:xfrm>
            <a:off x="755650" y="2349500"/>
            <a:ext cx="72009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de-DE" sz="6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Herzlich </a:t>
            </a:r>
          </a:p>
          <a:p>
            <a:pPr algn="ctr">
              <a:defRPr/>
            </a:pPr>
            <a:r>
              <a:rPr lang="de-DE" sz="6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willkommen!</a:t>
            </a:r>
          </a:p>
        </p:txBody>
      </p:sp>
      <p:pic>
        <p:nvPicPr>
          <p:cNvPr id="3077" name="Picture 9" descr="achtung kinder_schi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765175"/>
            <a:ext cx="155575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6096000"/>
            <a:ext cx="315753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468313" y="476250"/>
            <a:ext cx="8281987" cy="7204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de-DE" sz="2800" b="1" dirty="0" smtClean="0">
              <a:solidFill>
                <a:schemeClr val="bg1"/>
              </a:solidFill>
            </a:endParaRPr>
          </a:p>
          <a:p>
            <a:r>
              <a:rPr lang="de-DE" sz="2800" b="1" dirty="0" err="1" smtClean="0">
                <a:solidFill>
                  <a:schemeClr val="bg1"/>
                </a:solidFill>
              </a:rPr>
              <a:t>Obleutetagung</a:t>
            </a:r>
            <a:r>
              <a:rPr lang="de-DE" sz="2800" b="1" dirty="0" smtClean="0">
                <a:solidFill>
                  <a:schemeClr val="bg1"/>
                </a:solidFill>
              </a:rPr>
              <a:t>  GS- und FS,  Mittwoch, den 30.06.2021</a:t>
            </a:r>
          </a:p>
          <a:p>
            <a:r>
              <a:rPr lang="de-DE" sz="2800" b="1" dirty="0" smtClean="0">
                <a:solidFill>
                  <a:schemeClr val="bg1"/>
                </a:solidFill>
              </a:rPr>
              <a:t>                                   </a:t>
            </a:r>
            <a:endParaRPr lang="de-DE" sz="2800" b="1" dirty="0" smtClean="0">
              <a:solidFill>
                <a:srgbClr val="FF0000"/>
              </a:solidFill>
            </a:endParaRPr>
          </a:p>
        </p:txBody>
      </p:sp>
      <p:cxnSp>
        <p:nvCxnSpPr>
          <p:cNvPr id="7171" name="AutoShape 5"/>
          <p:cNvCxnSpPr>
            <a:cxnSpLocks noChangeShapeType="1"/>
          </p:cNvCxnSpPr>
          <p:nvPr/>
        </p:nvCxnSpPr>
        <p:spPr bwMode="auto">
          <a:xfrm>
            <a:off x="467430" y="6453420"/>
            <a:ext cx="8280400" cy="0"/>
          </a:xfrm>
          <a:prstGeom prst="straightConnector1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</p:spPr>
      </p:cxn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476688" y="225083"/>
            <a:ext cx="8137525" cy="147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Medium" pitchFamily="34" charset="0"/>
              </a:rPr>
              <a:t>                 </a:t>
            </a:r>
            <a:endParaRPr lang="de-DE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bertus Medium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76688" y="-9223"/>
            <a:ext cx="8487921" cy="747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1600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2800" b="1" dirty="0" smtClean="0">
              <a:solidFill>
                <a:srgbClr val="00206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2800" b="1" dirty="0">
              <a:solidFill>
                <a:srgbClr val="00206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800" b="1" dirty="0" smtClean="0">
                <a:solidFill>
                  <a:srgbClr val="002060"/>
                </a:solidFill>
              </a:rPr>
              <a:t>Weitere Aktivitäten in Sachen Verkehrserziehung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2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800" b="1" dirty="0" err="1" smtClean="0">
                <a:solidFill>
                  <a:srgbClr val="002060"/>
                </a:solidFill>
              </a:rPr>
              <a:t>Blicki</a:t>
            </a:r>
            <a:r>
              <a:rPr lang="de-DE" altLang="de-DE" sz="2800" b="1" dirty="0" smtClean="0">
                <a:solidFill>
                  <a:srgbClr val="002060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002060"/>
                </a:solidFill>
              </a:rPr>
              <a:t>blickt´s</a:t>
            </a:r>
            <a:endParaRPr kumimoji="0" lang="de-DE" altLang="de-DE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DE" altLang="de-DE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16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de-DE" altLang="de-DE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https://www.blicki-blickts.de</a:t>
            </a:r>
            <a:endParaRPr kumimoji="0" lang="de-DE" altLang="de-DE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3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530" y="2643420"/>
            <a:ext cx="2048790" cy="330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175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468313" y="476250"/>
            <a:ext cx="8281987" cy="7204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de-DE" sz="2800" b="1" dirty="0" smtClean="0">
              <a:solidFill>
                <a:schemeClr val="bg1"/>
              </a:solidFill>
            </a:endParaRPr>
          </a:p>
          <a:p>
            <a:r>
              <a:rPr lang="de-DE" sz="2800" b="1" dirty="0" err="1" smtClean="0">
                <a:solidFill>
                  <a:schemeClr val="bg1"/>
                </a:solidFill>
              </a:rPr>
              <a:t>Obleutetagung</a:t>
            </a:r>
            <a:r>
              <a:rPr lang="de-DE" sz="2800" b="1" dirty="0" smtClean="0">
                <a:solidFill>
                  <a:schemeClr val="bg1"/>
                </a:solidFill>
              </a:rPr>
              <a:t>  GS- und FS,  Mittwoch, den 30.06.2021</a:t>
            </a:r>
          </a:p>
          <a:p>
            <a:r>
              <a:rPr lang="de-DE" sz="2800" b="1" dirty="0" smtClean="0">
                <a:solidFill>
                  <a:schemeClr val="bg1"/>
                </a:solidFill>
              </a:rPr>
              <a:t>                                   </a:t>
            </a:r>
            <a:endParaRPr lang="de-DE" sz="2800" b="1" dirty="0" smtClean="0">
              <a:solidFill>
                <a:srgbClr val="FF0000"/>
              </a:solidFill>
            </a:endParaRPr>
          </a:p>
        </p:txBody>
      </p:sp>
      <p:cxnSp>
        <p:nvCxnSpPr>
          <p:cNvPr id="7171" name="AutoShape 5"/>
          <p:cNvCxnSpPr>
            <a:cxnSpLocks noChangeShapeType="1"/>
          </p:cNvCxnSpPr>
          <p:nvPr/>
        </p:nvCxnSpPr>
        <p:spPr bwMode="auto">
          <a:xfrm>
            <a:off x="467430" y="6453420"/>
            <a:ext cx="8280400" cy="0"/>
          </a:xfrm>
          <a:prstGeom prst="straightConnector1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</p:spPr>
      </p:cxn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476688" y="225083"/>
            <a:ext cx="8137525" cy="147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Medium" pitchFamily="34" charset="0"/>
              </a:rPr>
              <a:t>                 </a:t>
            </a:r>
            <a:endParaRPr lang="de-DE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bertus Medium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76688" y="790994"/>
            <a:ext cx="8487921" cy="587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1600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800" b="1" dirty="0" smtClean="0">
                <a:solidFill>
                  <a:srgbClr val="002060"/>
                </a:solidFill>
              </a:rPr>
              <a:t>ADAC- Aktivität</a:t>
            </a:r>
            <a:r>
              <a:rPr lang="de-DE" altLang="de-DE" sz="2800" b="1" dirty="0">
                <a:solidFill>
                  <a:srgbClr val="002060"/>
                </a:solidFill>
              </a:rPr>
              <a:t> </a:t>
            </a:r>
            <a:r>
              <a:rPr lang="de-DE" altLang="de-DE" sz="2800" b="1" dirty="0" smtClean="0">
                <a:solidFill>
                  <a:srgbClr val="002060"/>
                </a:solidFill>
              </a:rPr>
              <a:t>        </a:t>
            </a:r>
            <a:r>
              <a:rPr lang="de-DE" altLang="de-DE" sz="28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Roller-fit</a:t>
            </a:r>
            <a:endParaRPr lang="de-DE" altLang="de-DE" sz="28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de-DE" altLang="de-DE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https</a:t>
            </a:r>
            <a:r>
              <a:rPr lang="de-DE" dirty="0"/>
              <a:t>://verkehrshelden.com/programm/roller-fit</a:t>
            </a:r>
            <a:endParaRPr kumimoji="0" lang="de-DE" altLang="de-DE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2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60" y="2922305"/>
            <a:ext cx="3895700" cy="218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533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468313" y="476250"/>
            <a:ext cx="8281987" cy="7204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de-DE" sz="2800" b="1" dirty="0" smtClean="0">
              <a:solidFill>
                <a:schemeClr val="bg1"/>
              </a:solidFill>
            </a:endParaRPr>
          </a:p>
          <a:p>
            <a:r>
              <a:rPr lang="de-DE" sz="2800" b="1" dirty="0" err="1" smtClean="0">
                <a:solidFill>
                  <a:schemeClr val="bg1"/>
                </a:solidFill>
              </a:rPr>
              <a:t>Obleutetagung</a:t>
            </a:r>
            <a:r>
              <a:rPr lang="de-DE" sz="2800" b="1" dirty="0" smtClean="0">
                <a:solidFill>
                  <a:schemeClr val="bg1"/>
                </a:solidFill>
              </a:rPr>
              <a:t>  GS- und FS,  Mittwoch, den 30.06.2021</a:t>
            </a:r>
          </a:p>
          <a:p>
            <a:r>
              <a:rPr lang="de-DE" sz="2800" b="1" dirty="0" smtClean="0">
                <a:solidFill>
                  <a:schemeClr val="bg1"/>
                </a:solidFill>
              </a:rPr>
              <a:t>                                   </a:t>
            </a:r>
            <a:endParaRPr lang="de-DE" sz="2800" b="1" dirty="0" smtClean="0">
              <a:solidFill>
                <a:srgbClr val="FF0000"/>
              </a:solidFill>
            </a:endParaRPr>
          </a:p>
        </p:txBody>
      </p:sp>
      <p:cxnSp>
        <p:nvCxnSpPr>
          <p:cNvPr id="7171" name="AutoShape 5"/>
          <p:cNvCxnSpPr>
            <a:cxnSpLocks noChangeShapeType="1"/>
          </p:cNvCxnSpPr>
          <p:nvPr/>
        </p:nvCxnSpPr>
        <p:spPr bwMode="auto">
          <a:xfrm>
            <a:off x="467430" y="6453420"/>
            <a:ext cx="8280400" cy="0"/>
          </a:xfrm>
          <a:prstGeom prst="straightConnector1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</p:spPr>
      </p:cxn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476688" y="225083"/>
            <a:ext cx="8137525" cy="147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Medium" pitchFamily="34" charset="0"/>
              </a:rPr>
              <a:t>                 </a:t>
            </a:r>
            <a:endParaRPr lang="de-DE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bertus Medium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76688" y="221609"/>
            <a:ext cx="8487921" cy="701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1600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2800" b="1" dirty="0" smtClean="0">
              <a:solidFill>
                <a:srgbClr val="00206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800" b="1" dirty="0" smtClean="0">
                <a:solidFill>
                  <a:srgbClr val="002060"/>
                </a:solidFill>
              </a:rPr>
              <a:t>ADAC Aktivität                  ADAKUS</a:t>
            </a:r>
            <a:endParaRPr kumimoji="0" lang="de-DE" altLang="de-DE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DE" altLang="de-DE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16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de-DE" altLang="de-DE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de-DE" altLang="de-DE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de-DE" altLang="de-DE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/>
              <a:t>https://stiftung.adac.de/aufgepasst-mit-adacus</a:t>
            </a:r>
            <a:r>
              <a:rPr lang="de-DE" dirty="0">
                <a:hlinkClick r:id="rId3"/>
              </a:rPr>
              <a:t/>
            </a:r>
            <a:br>
              <a:rPr lang="de-DE" dirty="0">
                <a:hlinkClick r:id="rId3"/>
              </a:rPr>
            </a:br>
            <a:endParaRPr kumimoji="0" lang="de-DE" alt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  <a:hlinkClick r:id="rId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hlinkClick r:id="rId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hlinkClick r:id="rId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4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0" y="2890469"/>
            <a:ext cx="3220513" cy="242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045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468313" y="476250"/>
            <a:ext cx="8281987" cy="7204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de-DE" sz="2800" b="1" dirty="0" smtClean="0">
              <a:solidFill>
                <a:schemeClr val="bg1"/>
              </a:solidFill>
            </a:endParaRPr>
          </a:p>
          <a:p>
            <a:r>
              <a:rPr lang="de-DE" sz="2800" b="1" dirty="0" err="1" smtClean="0">
                <a:solidFill>
                  <a:schemeClr val="bg1"/>
                </a:solidFill>
              </a:rPr>
              <a:t>Obleutetagung</a:t>
            </a:r>
            <a:r>
              <a:rPr lang="de-DE" sz="2800" b="1" dirty="0" smtClean="0">
                <a:solidFill>
                  <a:schemeClr val="bg1"/>
                </a:solidFill>
              </a:rPr>
              <a:t>  GS- und FS,  Mittwoch, den 30.06.2021</a:t>
            </a:r>
          </a:p>
          <a:p>
            <a:r>
              <a:rPr lang="de-DE" sz="2800" b="1" dirty="0" smtClean="0">
                <a:solidFill>
                  <a:schemeClr val="bg1"/>
                </a:solidFill>
              </a:rPr>
              <a:t>                                   </a:t>
            </a:r>
            <a:endParaRPr lang="de-DE" sz="2800" b="1" dirty="0" smtClean="0">
              <a:solidFill>
                <a:srgbClr val="FF0000"/>
              </a:solidFill>
            </a:endParaRPr>
          </a:p>
        </p:txBody>
      </p:sp>
      <p:cxnSp>
        <p:nvCxnSpPr>
          <p:cNvPr id="7171" name="AutoShape 5"/>
          <p:cNvCxnSpPr>
            <a:cxnSpLocks noChangeShapeType="1"/>
          </p:cNvCxnSpPr>
          <p:nvPr/>
        </p:nvCxnSpPr>
        <p:spPr bwMode="auto">
          <a:xfrm>
            <a:off x="467430" y="6453420"/>
            <a:ext cx="8280400" cy="0"/>
          </a:xfrm>
          <a:prstGeom prst="straightConnector1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</p:spPr>
      </p:cxn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476688" y="225083"/>
            <a:ext cx="8137525" cy="147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Medium" pitchFamily="34" charset="0"/>
              </a:rPr>
              <a:t>                 </a:t>
            </a:r>
            <a:endParaRPr lang="de-DE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bertus Medium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76688" y="714050"/>
            <a:ext cx="8487921" cy="603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1600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800" b="1" dirty="0" smtClean="0">
                <a:solidFill>
                  <a:srgbClr val="002060"/>
                </a:solidFill>
              </a:rPr>
              <a:t>Verkehrswacht          </a:t>
            </a:r>
            <a:r>
              <a:rPr lang="de-DE" altLang="de-DE" sz="2800" b="1" dirty="0">
                <a:solidFill>
                  <a:srgbClr val="002060"/>
                </a:solidFill>
              </a:rPr>
              <a:t>D</a:t>
            </a:r>
            <a:r>
              <a:rPr lang="de-DE" altLang="de-DE" sz="2800" b="1" dirty="0" smtClean="0">
                <a:solidFill>
                  <a:srgbClr val="002060"/>
                </a:solidFill>
              </a:rPr>
              <a:t>er Verkehrszauberer</a:t>
            </a:r>
            <a:endParaRPr kumimoji="0" lang="de-DE" altLang="de-DE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DE" altLang="de-DE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16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de-DE" altLang="de-DE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https://www.landesverkehrswacht-rheinland-pfalz.de/themen/verkehrszauberer/</a:t>
            </a:r>
            <a:endParaRPr kumimoji="0" lang="de-DE" altLang="de-DE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3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91850" y="2426277"/>
            <a:ext cx="2966547" cy="280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28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468313" y="476250"/>
            <a:ext cx="8281987" cy="7204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de-DE" sz="2800" b="1" dirty="0" smtClean="0">
              <a:solidFill>
                <a:schemeClr val="bg1"/>
              </a:solidFill>
            </a:endParaRPr>
          </a:p>
          <a:p>
            <a:r>
              <a:rPr lang="de-DE" sz="2800" b="1" dirty="0" err="1" smtClean="0">
                <a:solidFill>
                  <a:schemeClr val="bg1"/>
                </a:solidFill>
              </a:rPr>
              <a:t>Obleutetagung</a:t>
            </a:r>
            <a:r>
              <a:rPr lang="de-DE" sz="2800" b="1" dirty="0" smtClean="0">
                <a:solidFill>
                  <a:schemeClr val="bg1"/>
                </a:solidFill>
              </a:rPr>
              <a:t>  GS- und FS,  Mittwoch, den 30.06.2021</a:t>
            </a:r>
          </a:p>
          <a:p>
            <a:r>
              <a:rPr lang="de-DE" sz="2800" b="1" dirty="0" smtClean="0">
                <a:solidFill>
                  <a:schemeClr val="bg1"/>
                </a:solidFill>
              </a:rPr>
              <a:t>                                   </a:t>
            </a:r>
            <a:endParaRPr lang="de-DE" sz="2800" b="1" dirty="0" smtClean="0">
              <a:solidFill>
                <a:srgbClr val="FF0000"/>
              </a:solidFill>
            </a:endParaRPr>
          </a:p>
        </p:txBody>
      </p:sp>
      <p:cxnSp>
        <p:nvCxnSpPr>
          <p:cNvPr id="7171" name="AutoShape 5"/>
          <p:cNvCxnSpPr>
            <a:cxnSpLocks noChangeShapeType="1"/>
          </p:cNvCxnSpPr>
          <p:nvPr/>
        </p:nvCxnSpPr>
        <p:spPr bwMode="auto">
          <a:xfrm>
            <a:off x="467430" y="6453420"/>
            <a:ext cx="8280400" cy="0"/>
          </a:xfrm>
          <a:prstGeom prst="straightConnector1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</p:spPr>
      </p:cxn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476688" y="225083"/>
            <a:ext cx="8137525" cy="147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Medium" pitchFamily="34" charset="0"/>
              </a:rPr>
              <a:t>                 </a:t>
            </a:r>
            <a:endParaRPr lang="de-DE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bertus Medium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76688" y="529385"/>
            <a:ext cx="8487921" cy="640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800" b="1" dirty="0" smtClean="0">
                <a:solidFill>
                  <a:srgbClr val="002060"/>
                </a:solidFill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2800" b="1" dirty="0" smtClean="0">
              <a:solidFill>
                <a:srgbClr val="00206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800" b="1" dirty="0" err="1" smtClean="0">
                <a:solidFill>
                  <a:srgbClr val="002060"/>
                </a:solidFill>
              </a:rPr>
              <a:t>Verkehrszähmer</a:t>
            </a:r>
            <a:endParaRPr kumimoji="0" lang="de-DE" altLang="de-DE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DE" altLang="de-DE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16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de-DE" altLang="de-DE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  https://www.verkehrswachthessen.de/files/vwh_ordner/pdf/2017/elterntaxi/2-Sinn/2.3.pdf</a:t>
            </a:r>
            <a:endParaRPr kumimoji="0" lang="de-DE" alt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0" y="1268700"/>
            <a:ext cx="4018613" cy="321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239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468313" y="476250"/>
            <a:ext cx="8281987" cy="7204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de-DE" sz="2800" b="1" dirty="0" smtClean="0">
              <a:solidFill>
                <a:schemeClr val="bg1"/>
              </a:solidFill>
            </a:endParaRPr>
          </a:p>
          <a:p>
            <a:r>
              <a:rPr lang="de-DE" sz="2800" b="1" dirty="0" err="1" smtClean="0">
                <a:solidFill>
                  <a:schemeClr val="bg1"/>
                </a:solidFill>
              </a:rPr>
              <a:t>Obleutetagung</a:t>
            </a:r>
            <a:r>
              <a:rPr lang="de-DE" sz="2800" b="1" dirty="0" smtClean="0">
                <a:solidFill>
                  <a:schemeClr val="bg1"/>
                </a:solidFill>
              </a:rPr>
              <a:t>  GS- und FS,  Mittwoch, den 30.06.2021</a:t>
            </a:r>
          </a:p>
          <a:p>
            <a:r>
              <a:rPr lang="de-DE" sz="2800" b="1" dirty="0" smtClean="0">
                <a:solidFill>
                  <a:schemeClr val="bg1"/>
                </a:solidFill>
              </a:rPr>
              <a:t>                                   </a:t>
            </a:r>
            <a:endParaRPr lang="de-DE" sz="2800" b="1" dirty="0" smtClean="0">
              <a:solidFill>
                <a:srgbClr val="FF0000"/>
              </a:solidFill>
            </a:endParaRPr>
          </a:p>
        </p:txBody>
      </p:sp>
      <p:cxnSp>
        <p:nvCxnSpPr>
          <p:cNvPr id="7171" name="AutoShape 5"/>
          <p:cNvCxnSpPr>
            <a:cxnSpLocks noChangeShapeType="1"/>
          </p:cNvCxnSpPr>
          <p:nvPr/>
        </p:nvCxnSpPr>
        <p:spPr bwMode="auto">
          <a:xfrm>
            <a:off x="467430" y="6453420"/>
            <a:ext cx="8280400" cy="0"/>
          </a:xfrm>
          <a:prstGeom prst="straightConnector1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</p:spPr>
      </p:cxn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476688" y="225083"/>
            <a:ext cx="8137525" cy="147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Medium" pitchFamily="34" charset="0"/>
              </a:rPr>
              <a:t>                 </a:t>
            </a:r>
            <a:endParaRPr lang="de-DE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bertus Medium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23409" y="1196690"/>
            <a:ext cx="842442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800" b="1" dirty="0" smtClean="0"/>
          </a:p>
          <a:p>
            <a:r>
              <a:rPr lang="de-DE" sz="2800" b="1" dirty="0" smtClean="0">
                <a:solidFill>
                  <a:srgbClr val="002060"/>
                </a:solidFill>
              </a:rPr>
              <a:t>ADAC Fahrradturnier</a:t>
            </a:r>
            <a:endParaRPr lang="de-DE" sz="2800" b="1" dirty="0">
              <a:solidFill>
                <a:srgbClr val="002060"/>
              </a:solidFill>
            </a:endParaRPr>
          </a:p>
          <a:p>
            <a:pPr algn="ctr"/>
            <a:endParaRPr lang="de-DE" sz="2800" b="1" dirty="0" smtClean="0">
              <a:solidFill>
                <a:srgbClr val="002060"/>
              </a:solidFill>
            </a:endParaRPr>
          </a:p>
          <a:p>
            <a:endParaRPr lang="de-DE" sz="2800" b="1" dirty="0" smtClean="0">
              <a:solidFill>
                <a:srgbClr val="002060"/>
              </a:solidFill>
            </a:endParaRPr>
          </a:p>
          <a:p>
            <a:endParaRPr lang="de-DE" sz="3200" b="1" dirty="0" smtClean="0">
              <a:solidFill>
                <a:srgbClr val="002060"/>
              </a:solidFill>
            </a:endParaRPr>
          </a:p>
          <a:p>
            <a:endParaRPr lang="de-DE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Kontakt: </a:t>
            </a:r>
          </a:p>
          <a:p>
            <a:r>
              <a:rPr lang="de-DE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ADAC Pfalz,  Abt. Verkehr und Technik</a:t>
            </a:r>
          </a:p>
          <a:p>
            <a:r>
              <a:rPr lang="de-DE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Europastr.1, 67433 Neustadt/Weinstraße, Tel: 06321/890523</a:t>
            </a:r>
          </a:p>
          <a:p>
            <a:r>
              <a:rPr lang="de-DE" dirty="0">
                <a:solidFill>
                  <a:srgbClr val="002060"/>
                </a:solidFill>
              </a:rPr>
              <a:t>Alle Materialien für das Turnier können 1-2 Wochen kostenlos ausgeliehen werden</a:t>
            </a:r>
            <a:endParaRPr lang="de-DE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05" y="2204830"/>
            <a:ext cx="4001608" cy="300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39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468313" y="476250"/>
            <a:ext cx="8281987" cy="11525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de-DE" sz="2800" b="1" dirty="0" err="1" smtClean="0">
                <a:solidFill>
                  <a:schemeClr val="bg1"/>
                </a:solidFill>
              </a:rPr>
              <a:t>Obleutetagung</a:t>
            </a:r>
            <a:r>
              <a:rPr lang="de-DE" sz="2800" b="1" dirty="0" smtClean="0">
                <a:solidFill>
                  <a:schemeClr val="bg1"/>
                </a:solidFill>
              </a:rPr>
              <a:t>  GS- und FS,  Mittwoch, den 30.06.2021</a:t>
            </a:r>
          </a:p>
          <a:p>
            <a:r>
              <a:rPr lang="de-DE" sz="2800" b="1" dirty="0" smtClean="0">
                <a:solidFill>
                  <a:schemeClr val="bg1"/>
                </a:solidFill>
              </a:rPr>
              <a:t>                                   </a:t>
            </a:r>
            <a:endParaRPr lang="de-DE" sz="2800" b="1" dirty="0" smtClean="0">
              <a:solidFill>
                <a:srgbClr val="FF0000"/>
              </a:solidFill>
            </a:endParaRPr>
          </a:p>
        </p:txBody>
      </p:sp>
      <p:cxnSp>
        <p:nvCxnSpPr>
          <p:cNvPr id="7171" name="AutoShape 5"/>
          <p:cNvCxnSpPr>
            <a:cxnSpLocks noChangeShapeType="1"/>
          </p:cNvCxnSpPr>
          <p:nvPr/>
        </p:nvCxnSpPr>
        <p:spPr bwMode="auto">
          <a:xfrm>
            <a:off x="467430" y="6453420"/>
            <a:ext cx="8280400" cy="0"/>
          </a:xfrm>
          <a:prstGeom prst="straightConnector1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</p:spPr>
      </p:cxn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476688" y="225083"/>
            <a:ext cx="8137525" cy="147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Medium" pitchFamily="34" charset="0"/>
              </a:rPr>
              <a:t>                 </a:t>
            </a:r>
            <a:endParaRPr lang="de-DE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bertus Medium" pitchFamily="34" charset="0"/>
            </a:endParaRPr>
          </a:p>
        </p:txBody>
      </p:sp>
      <p:pic>
        <p:nvPicPr>
          <p:cNvPr id="1026" name="Picture 2" descr="3606761402085408733983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63" y="1926764"/>
            <a:ext cx="3130123" cy="420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3995920" y="2636890"/>
            <a:ext cx="4896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80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      </a:t>
            </a:r>
            <a:endParaRPr lang="de-DE" sz="8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515730" y="5517290"/>
            <a:ext cx="3699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u="sng" dirty="0">
                <a:hlinkClick r:id="rId4"/>
              </a:rPr>
              <a:t>https://www.philipp-spitta.de/galerie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5392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AutoShape 3"/>
          <p:cNvCxnSpPr>
            <a:cxnSpLocks noChangeShapeType="1"/>
          </p:cNvCxnSpPr>
          <p:nvPr/>
        </p:nvCxnSpPr>
        <p:spPr bwMode="auto">
          <a:xfrm>
            <a:off x="468313" y="6021388"/>
            <a:ext cx="8280400" cy="0"/>
          </a:xfrm>
          <a:prstGeom prst="straightConnector1">
            <a:avLst/>
          </a:prstGeom>
          <a:noFill/>
          <a:ln w="19050">
            <a:solidFill>
              <a:srgbClr val="3366FF"/>
            </a:solidFill>
            <a:round/>
            <a:headEnd/>
            <a:tailEnd/>
          </a:ln>
        </p:spPr>
      </p:cxnSp>
      <p:sp>
        <p:nvSpPr>
          <p:cNvPr id="3075" name="AutoShape 7"/>
          <p:cNvSpPr>
            <a:spLocks noChangeArrowheads="1"/>
          </p:cNvSpPr>
          <p:nvPr/>
        </p:nvSpPr>
        <p:spPr bwMode="auto">
          <a:xfrm>
            <a:off x="395288" y="1484313"/>
            <a:ext cx="8137525" cy="3816350"/>
          </a:xfrm>
          <a:prstGeom prst="cloudCallout">
            <a:avLst>
              <a:gd name="adj1" fmla="val -48810"/>
              <a:gd name="adj2" fmla="val 63102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de-DE" dirty="0"/>
          </a:p>
        </p:txBody>
      </p:sp>
      <p:sp>
        <p:nvSpPr>
          <p:cNvPr id="317448" name="Text Box 8"/>
          <p:cNvSpPr txBox="1">
            <a:spLocks noChangeArrowheads="1"/>
          </p:cNvSpPr>
          <p:nvPr/>
        </p:nvSpPr>
        <p:spPr bwMode="auto">
          <a:xfrm>
            <a:off x="755650" y="2349500"/>
            <a:ext cx="72009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endParaRPr lang="de-DE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de-DE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Habt ihr noch Fragen?</a:t>
            </a:r>
            <a:endParaRPr lang="de-DE" sz="4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7" name="Picture 9" descr="achtung kinder_schi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765175"/>
            <a:ext cx="155575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7090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468313" y="476250"/>
            <a:ext cx="8281987" cy="11525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de-DE" sz="2800" b="1" dirty="0" err="1" smtClean="0">
                <a:solidFill>
                  <a:schemeClr val="bg1"/>
                </a:solidFill>
              </a:rPr>
              <a:t>Obleutetagung</a:t>
            </a:r>
            <a:r>
              <a:rPr lang="de-DE" sz="2800" b="1" dirty="0" smtClean="0">
                <a:solidFill>
                  <a:schemeClr val="bg1"/>
                </a:solidFill>
              </a:rPr>
              <a:t>  GS- und FS,  Mittwoch, den 30.06.2021</a:t>
            </a:r>
          </a:p>
          <a:p>
            <a:r>
              <a:rPr lang="de-DE" sz="2800" b="1" dirty="0" smtClean="0">
                <a:solidFill>
                  <a:schemeClr val="bg1"/>
                </a:solidFill>
              </a:rPr>
              <a:t>                                   </a:t>
            </a:r>
            <a:endParaRPr lang="de-DE" sz="2800" b="1" dirty="0" smtClean="0">
              <a:solidFill>
                <a:srgbClr val="FF0000"/>
              </a:solidFill>
            </a:endParaRPr>
          </a:p>
        </p:txBody>
      </p:sp>
      <p:cxnSp>
        <p:nvCxnSpPr>
          <p:cNvPr id="7171" name="AutoShape 5"/>
          <p:cNvCxnSpPr>
            <a:cxnSpLocks noChangeShapeType="1"/>
          </p:cNvCxnSpPr>
          <p:nvPr/>
        </p:nvCxnSpPr>
        <p:spPr bwMode="auto">
          <a:xfrm>
            <a:off x="467430" y="6453420"/>
            <a:ext cx="8280400" cy="0"/>
          </a:xfrm>
          <a:prstGeom prst="straightConnector1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</p:spPr>
      </p:cxn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476688" y="225083"/>
            <a:ext cx="8137525" cy="147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Medium" pitchFamily="34" charset="0"/>
              </a:rPr>
              <a:t>                 </a:t>
            </a:r>
            <a:endParaRPr lang="de-DE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bertus Medium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995920" y="2636890"/>
            <a:ext cx="4896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80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     </a:t>
            </a:r>
            <a:endParaRPr lang="de-DE" sz="8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419840" y="1772770"/>
            <a:ext cx="20167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 smtClean="0"/>
              <a:t>Videolinks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1259540" y="2483102"/>
            <a:ext cx="60305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u="sng" dirty="0">
                <a:hlinkClick r:id="rId4"/>
              </a:rPr>
              <a:t>https://vimeo.com/155308311</a:t>
            </a:r>
            <a:r>
              <a:rPr lang="de-DE" dirty="0"/>
              <a:t>  (</a:t>
            </a:r>
            <a:r>
              <a:rPr lang="de-DE" dirty="0" err="1" smtClean="0"/>
              <a:t>Blicki</a:t>
            </a:r>
            <a:r>
              <a:rPr lang="de-DE" dirty="0" smtClean="0"/>
              <a:t> </a:t>
            </a:r>
            <a:r>
              <a:rPr lang="de-DE" dirty="0" err="1" smtClean="0"/>
              <a:t>blickt´s</a:t>
            </a:r>
            <a:r>
              <a:rPr lang="de-DE" dirty="0"/>
              <a:t>)</a:t>
            </a:r>
          </a:p>
          <a:p>
            <a:r>
              <a:rPr lang="de-DE" dirty="0"/>
              <a:t> </a:t>
            </a:r>
          </a:p>
          <a:p>
            <a:r>
              <a:rPr lang="de-DE" u="sng" dirty="0">
                <a:hlinkClick r:id="rId5"/>
              </a:rPr>
              <a:t>https://www.youtube.com/watch?v=nlIdCsqpmmA&amp;t=220s</a:t>
            </a:r>
            <a:r>
              <a:rPr lang="de-DE" dirty="0"/>
              <a:t>  (Fahrradhelm)</a:t>
            </a:r>
          </a:p>
          <a:p>
            <a:r>
              <a:rPr lang="de-DE" dirty="0"/>
              <a:t> </a:t>
            </a:r>
          </a:p>
          <a:p>
            <a:r>
              <a:rPr lang="de-DE" u="sng" dirty="0" smtClean="0">
                <a:hlinkClick r:id="rId6"/>
              </a:rPr>
              <a:t>https</a:t>
            </a:r>
            <a:r>
              <a:rPr lang="de-DE" u="sng" dirty="0">
                <a:hlinkClick r:id="rId6"/>
              </a:rPr>
              <a:t>://www.youtube.com/watch?v=m3_VXwbFeD0</a:t>
            </a:r>
            <a:r>
              <a:rPr lang="de-DE" dirty="0"/>
              <a:t>  (Toter Winkel)</a:t>
            </a:r>
          </a:p>
          <a:p>
            <a:r>
              <a:rPr lang="de-DE" dirty="0"/>
              <a:t> </a:t>
            </a:r>
          </a:p>
          <a:p>
            <a:r>
              <a:rPr lang="de-DE" u="sng" dirty="0" smtClean="0">
                <a:hlinkClick r:id="rId7"/>
              </a:rPr>
              <a:t>https</a:t>
            </a:r>
            <a:r>
              <a:rPr lang="de-DE" u="sng" dirty="0">
                <a:hlinkClick r:id="rId7"/>
              </a:rPr>
              <a:t>://youtu.be/ORsBiq5xo58</a:t>
            </a:r>
            <a:r>
              <a:rPr lang="de-DE" dirty="0"/>
              <a:t>		(Rollerfit)</a:t>
            </a:r>
          </a:p>
          <a:p>
            <a:r>
              <a:rPr lang="de-DE" dirty="0"/>
              <a:t> </a:t>
            </a:r>
          </a:p>
          <a:p>
            <a:r>
              <a:rPr lang="de-DE" u="sng" dirty="0" smtClean="0">
                <a:hlinkClick r:id="rId8"/>
              </a:rPr>
              <a:t>https</a:t>
            </a:r>
            <a:r>
              <a:rPr lang="de-DE" u="sng" dirty="0">
                <a:hlinkClick r:id="rId8"/>
              </a:rPr>
              <a:t>://youtu.be/i8fMC-FIsUs</a:t>
            </a:r>
            <a:r>
              <a:rPr lang="de-DE" dirty="0"/>
              <a:t>		</a:t>
            </a:r>
            <a:r>
              <a:rPr lang="de-DE" dirty="0" smtClean="0"/>
              <a:t>(</a:t>
            </a:r>
            <a:r>
              <a:rPr lang="de-DE" dirty="0"/>
              <a:t>ADACUS)</a:t>
            </a:r>
          </a:p>
        </p:txBody>
      </p:sp>
    </p:spTree>
    <p:extLst>
      <p:ext uri="{BB962C8B-B14F-4D97-AF65-F5344CB8AC3E}">
        <p14:creationId xmlns:p14="http://schemas.microsoft.com/office/powerpoint/2010/main" val="2799998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AutoShape 3"/>
          <p:cNvCxnSpPr>
            <a:cxnSpLocks noChangeShapeType="1"/>
          </p:cNvCxnSpPr>
          <p:nvPr/>
        </p:nvCxnSpPr>
        <p:spPr bwMode="auto">
          <a:xfrm>
            <a:off x="468313" y="6021388"/>
            <a:ext cx="8280400" cy="0"/>
          </a:xfrm>
          <a:prstGeom prst="straightConnector1">
            <a:avLst/>
          </a:prstGeom>
          <a:noFill/>
          <a:ln w="19050">
            <a:solidFill>
              <a:srgbClr val="3366FF"/>
            </a:solidFill>
            <a:round/>
            <a:headEnd/>
            <a:tailEnd/>
          </a:ln>
        </p:spPr>
      </p:cxnSp>
      <p:sp>
        <p:nvSpPr>
          <p:cNvPr id="3075" name="AutoShape 7"/>
          <p:cNvSpPr>
            <a:spLocks noChangeArrowheads="1"/>
          </p:cNvSpPr>
          <p:nvPr/>
        </p:nvSpPr>
        <p:spPr bwMode="auto">
          <a:xfrm>
            <a:off x="395288" y="1484313"/>
            <a:ext cx="8137525" cy="3816350"/>
          </a:xfrm>
          <a:prstGeom prst="cloudCallout">
            <a:avLst>
              <a:gd name="adj1" fmla="val -48810"/>
              <a:gd name="adj2" fmla="val 63102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de-DE" dirty="0"/>
          </a:p>
        </p:txBody>
      </p:sp>
      <p:sp>
        <p:nvSpPr>
          <p:cNvPr id="317448" name="Text Box 8"/>
          <p:cNvSpPr txBox="1">
            <a:spLocks noChangeArrowheads="1"/>
          </p:cNvSpPr>
          <p:nvPr/>
        </p:nvSpPr>
        <p:spPr bwMode="auto">
          <a:xfrm>
            <a:off x="755650" y="2349500"/>
            <a:ext cx="72009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de-DE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Vielen Dank für eure </a:t>
            </a:r>
          </a:p>
          <a:p>
            <a:pPr algn="ctr">
              <a:defRPr/>
            </a:pPr>
            <a:r>
              <a:rPr lang="de-DE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Aufmerksamkeit!</a:t>
            </a:r>
            <a:endParaRPr lang="de-DE" sz="4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7" name="Picture 9" descr="achtung kinder_schi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765175"/>
            <a:ext cx="155575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9235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468313" y="476249"/>
            <a:ext cx="8281987" cy="1225941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de-DE" sz="2800" b="1" dirty="0" smtClean="0">
              <a:solidFill>
                <a:schemeClr val="bg1"/>
              </a:solidFill>
            </a:endParaRPr>
          </a:p>
          <a:p>
            <a:r>
              <a:rPr lang="de-DE" sz="2800" b="1" dirty="0" err="1" smtClean="0">
                <a:solidFill>
                  <a:schemeClr val="bg1"/>
                </a:solidFill>
              </a:rPr>
              <a:t>Obleutetagung</a:t>
            </a:r>
            <a:r>
              <a:rPr lang="de-DE" sz="2800" b="1" dirty="0" smtClean="0">
                <a:solidFill>
                  <a:schemeClr val="bg1"/>
                </a:solidFill>
              </a:rPr>
              <a:t>,  Mittwoch, den 30.06.2021</a:t>
            </a:r>
          </a:p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Agenda</a:t>
            </a:r>
          </a:p>
          <a:p>
            <a:r>
              <a:rPr lang="de-DE" sz="2800" b="1" dirty="0" smtClean="0">
                <a:solidFill>
                  <a:schemeClr val="bg1"/>
                </a:solidFill>
              </a:rPr>
              <a:t>                                  </a:t>
            </a:r>
            <a:endParaRPr lang="de-DE" sz="2800" b="1" dirty="0" smtClean="0">
              <a:solidFill>
                <a:srgbClr val="FF0000"/>
              </a:solidFill>
            </a:endParaRPr>
          </a:p>
        </p:txBody>
      </p:sp>
      <p:cxnSp>
        <p:nvCxnSpPr>
          <p:cNvPr id="7171" name="AutoShape 5"/>
          <p:cNvCxnSpPr>
            <a:cxnSpLocks noChangeShapeType="1"/>
          </p:cNvCxnSpPr>
          <p:nvPr/>
        </p:nvCxnSpPr>
        <p:spPr bwMode="auto">
          <a:xfrm>
            <a:off x="395420" y="6741460"/>
            <a:ext cx="8569190" cy="0"/>
          </a:xfrm>
          <a:prstGeom prst="straightConnector1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</p:spPr>
      </p:cxn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476688" y="225083"/>
            <a:ext cx="8137525" cy="147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Medium" pitchFamily="34" charset="0"/>
              </a:rPr>
              <a:t>                 </a:t>
            </a:r>
            <a:endParaRPr lang="de-DE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bertus Medium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95420" y="1777285"/>
            <a:ext cx="874857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b="1" dirty="0" smtClean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002060"/>
                </a:solidFill>
              </a:rPr>
              <a:t>Begrüßung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002060"/>
                </a:solidFill>
              </a:rPr>
              <a:t>Rückmeldungen: VE an den Schulen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002060"/>
                </a:solidFill>
              </a:rPr>
              <a:t>JVS –Austausch mit Hr. Rößler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002060"/>
                </a:solidFill>
              </a:rPr>
              <a:t>Verkehrssicherheit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002060"/>
                </a:solidFill>
              </a:rPr>
              <a:t>       - Unfallstatistik: Fahrradunfälle</a:t>
            </a:r>
          </a:p>
          <a:p>
            <a:r>
              <a:rPr lang="de-DE" b="1" dirty="0" smtClean="0">
                <a:solidFill>
                  <a:srgbClr val="002060"/>
                </a:solidFill>
              </a:rPr>
              <a:t>	- Fahrradhelm</a:t>
            </a:r>
          </a:p>
          <a:p>
            <a:r>
              <a:rPr lang="de-DE" b="1" dirty="0" smtClean="0">
                <a:solidFill>
                  <a:srgbClr val="002060"/>
                </a:solidFill>
              </a:rPr>
              <a:t>	- der tote Winkel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002060"/>
                </a:solidFill>
              </a:rPr>
              <a:t> </a:t>
            </a:r>
            <a:r>
              <a:rPr lang="de-DE" b="1" dirty="0" smtClean="0">
                <a:solidFill>
                  <a:srgbClr val="002060"/>
                </a:solidFill>
              </a:rPr>
              <a:t>  </a:t>
            </a:r>
            <a:r>
              <a:rPr lang="de-DE" b="1" dirty="0" err="1" smtClean="0">
                <a:solidFill>
                  <a:srgbClr val="002060"/>
                </a:solidFill>
              </a:rPr>
              <a:t>Blicki</a:t>
            </a:r>
            <a:r>
              <a:rPr lang="de-DE" b="1" dirty="0" smtClean="0">
                <a:solidFill>
                  <a:srgbClr val="002060"/>
                </a:solidFill>
              </a:rPr>
              <a:t> </a:t>
            </a:r>
            <a:r>
              <a:rPr lang="de-DE" b="1" dirty="0" err="1" smtClean="0">
                <a:solidFill>
                  <a:srgbClr val="002060"/>
                </a:solidFill>
              </a:rPr>
              <a:t>blickt`s</a:t>
            </a:r>
            <a:endParaRPr lang="de-DE" b="1" dirty="0" smtClean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002060"/>
                </a:solidFill>
              </a:rPr>
              <a:t>ADAC – Aktivitäten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002060"/>
                </a:solidFill>
              </a:rPr>
              <a:t>Der Verkehrszauberer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002060"/>
                </a:solidFill>
              </a:rPr>
              <a:t>Die </a:t>
            </a:r>
            <a:r>
              <a:rPr lang="de-DE" b="1" dirty="0" err="1" smtClean="0">
                <a:solidFill>
                  <a:srgbClr val="002060"/>
                </a:solidFill>
              </a:rPr>
              <a:t>Verkehrszähmer</a:t>
            </a:r>
            <a:endParaRPr lang="de-DE" b="1" dirty="0" smtClean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002060"/>
                </a:solidFill>
              </a:rPr>
              <a:t>Das ADAC Fahrradturnier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002060"/>
                </a:solidFill>
              </a:rPr>
              <a:t>Handbuch Mobilitätsbildung</a:t>
            </a:r>
            <a:endParaRPr lang="de-DE" b="1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002060"/>
                </a:solidFill>
              </a:rPr>
              <a:t>Schlussbesprechung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b="1" dirty="0" smtClean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488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AutoShape 3"/>
          <p:cNvCxnSpPr>
            <a:cxnSpLocks noChangeShapeType="1"/>
          </p:cNvCxnSpPr>
          <p:nvPr/>
        </p:nvCxnSpPr>
        <p:spPr bwMode="auto">
          <a:xfrm>
            <a:off x="468313" y="6021388"/>
            <a:ext cx="8280400" cy="0"/>
          </a:xfrm>
          <a:prstGeom prst="straightConnector1">
            <a:avLst/>
          </a:prstGeom>
          <a:noFill/>
          <a:ln w="19050">
            <a:solidFill>
              <a:srgbClr val="3366FF"/>
            </a:solidFill>
            <a:round/>
            <a:headEnd/>
            <a:tailEnd/>
          </a:ln>
        </p:spPr>
      </p:cxnSp>
      <p:sp>
        <p:nvSpPr>
          <p:cNvPr id="3075" name="AutoShape 7"/>
          <p:cNvSpPr>
            <a:spLocks noChangeArrowheads="1"/>
          </p:cNvSpPr>
          <p:nvPr/>
        </p:nvSpPr>
        <p:spPr bwMode="auto">
          <a:xfrm>
            <a:off x="395288" y="1484313"/>
            <a:ext cx="8137525" cy="3816350"/>
          </a:xfrm>
          <a:prstGeom prst="cloudCallout">
            <a:avLst>
              <a:gd name="adj1" fmla="val -48810"/>
              <a:gd name="adj2" fmla="val 63102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de-DE" dirty="0"/>
          </a:p>
        </p:txBody>
      </p:sp>
      <p:sp>
        <p:nvSpPr>
          <p:cNvPr id="317448" name="Text Box 8"/>
          <p:cNvSpPr txBox="1">
            <a:spLocks noChangeArrowheads="1"/>
          </p:cNvSpPr>
          <p:nvPr/>
        </p:nvSpPr>
        <p:spPr bwMode="auto">
          <a:xfrm>
            <a:off x="755650" y="2349500"/>
            <a:ext cx="72009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de-DE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Austausch</a:t>
            </a:r>
          </a:p>
          <a:p>
            <a:pPr algn="ctr">
              <a:defRPr/>
            </a:pPr>
            <a:r>
              <a:rPr lang="de-DE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 an meiner Schule</a:t>
            </a:r>
            <a:endParaRPr lang="de-DE" sz="6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8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6096000"/>
            <a:ext cx="315753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9396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AutoShape 3"/>
          <p:cNvCxnSpPr>
            <a:cxnSpLocks noChangeShapeType="1"/>
          </p:cNvCxnSpPr>
          <p:nvPr/>
        </p:nvCxnSpPr>
        <p:spPr bwMode="auto">
          <a:xfrm>
            <a:off x="468313" y="6021388"/>
            <a:ext cx="8280400" cy="0"/>
          </a:xfrm>
          <a:prstGeom prst="straightConnector1">
            <a:avLst/>
          </a:prstGeom>
          <a:noFill/>
          <a:ln w="19050">
            <a:solidFill>
              <a:srgbClr val="3366FF"/>
            </a:solidFill>
            <a:round/>
            <a:headEnd/>
            <a:tailEnd/>
          </a:ln>
        </p:spPr>
      </p:cxnSp>
      <p:sp>
        <p:nvSpPr>
          <p:cNvPr id="3075" name="AutoShape 7"/>
          <p:cNvSpPr>
            <a:spLocks noChangeArrowheads="1"/>
          </p:cNvSpPr>
          <p:nvPr/>
        </p:nvSpPr>
        <p:spPr bwMode="auto">
          <a:xfrm>
            <a:off x="395288" y="1484313"/>
            <a:ext cx="8137525" cy="3816350"/>
          </a:xfrm>
          <a:prstGeom prst="cloudCallout">
            <a:avLst>
              <a:gd name="adj1" fmla="val -48810"/>
              <a:gd name="adj2" fmla="val 63102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de-DE" dirty="0"/>
          </a:p>
        </p:txBody>
      </p:sp>
      <p:sp>
        <p:nvSpPr>
          <p:cNvPr id="317448" name="Text Box 8"/>
          <p:cNvSpPr txBox="1">
            <a:spLocks noChangeArrowheads="1"/>
          </p:cNvSpPr>
          <p:nvPr/>
        </p:nvSpPr>
        <p:spPr bwMode="auto">
          <a:xfrm>
            <a:off x="755650" y="2349500"/>
            <a:ext cx="72009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de-DE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Austausch</a:t>
            </a:r>
          </a:p>
          <a:p>
            <a:pPr algn="ctr">
              <a:defRPr/>
            </a:pPr>
            <a:r>
              <a:rPr lang="de-DE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de-DE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Hr. Rößler </a:t>
            </a:r>
          </a:p>
          <a:p>
            <a:pPr algn="ctr">
              <a:defRPr/>
            </a:pPr>
            <a:r>
              <a:rPr lang="de-DE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(Verkehrssicherheitsberater im LK</a:t>
            </a:r>
          </a:p>
          <a:p>
            <a:pPr algn="ctr">
              <a:defRPr/>
            </a:pPr>
            <a:r>
              <a:rPr lang="de-DE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Germersheim)</a:t>
            </a:r>
          </a:p>
        </p:txBody>
      </p:sp>
      <p:pic>
        <p:nvPicPr>
          <p:cNvPr id="3078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6096000"/>
            <a:ext cx="315753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3851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468313" y="476250"/>
            <a:ext cx="8281987" cy="7204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de-DE" sz="2800" b="1" dirty="0" smtClean="0">
              <a:solidFill>
                <a:schemeClr val="bg1"/>
              </a:solidFill>
            </a:endParaRPr>
          </a:p>
          <a:p>
            <a:r>
              <a:rPr lang="de-DE" sz="2800" b="1" dirty="0" err="1" smtClean="0">
                <a:solidFill>
                  <a:schemeClr val="bg1"/>
                </a:solidFill>
              </a:rPr>
              <a:t>Obleutetagung</a:t>
            </a:r>
            <a:r>
              <a:rPr lang="de-DE" sz="2800" b="1" dirty="0" smtClean="0">
                <a:solidFill>
                  <a:schemeClr val="bg1"/>
                </a:solidFill>
              </a:rPr>
              <a:t>  GS- und FS,  Mittwoch, den 30.06.2021</a:t>
            </a:r>
          </a:p>
          <a:p>
            <a:r>
              <a:rPr lang="de-DE" sz="2800" b="1" dirty="0" smtClean="0">
                <a:solidFill>
                  <a:schemeClr val="bg1"/>
                </a:solidFill>
              </a:rPr>
              <a:t>                                   </a:t>
            </a:r>
            <a:endParaRPr lang="de-DE" sz="2800" b="1" dirty="0" smtClean="0">
              <a:solidFill>
                <a:srgbClr val="FF0000"/>
              </a:solidFill>
            </a:endParaRPr>
          </a:p>
        </p:txBody>
      </p:sp>
      <p:cxnSp>
        <p:nvCxnSpPr>
          <p:cNvPr id="7171" name="AutoShape 5"/>
          <p:cNvCxnSpPr>
            <a:cxnSpLocks noChangeShapeType="1"/>
          </p:cNvCxnSpPr>
          <p:nvPr/>
        </p:nvCxnSpPr>
        <p:spPr bwMode="auto">
          <a:xfrm>
            <a:off x="467430" y="6453420"/>
            <a:ext cx="8280400" cy="0"/>
          </a:xfrm>
          <a:prstGeom prst="straightConnector1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</p:spPr>
      </p:cxn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476688" y="225083"/>
            <a:ext cx="8137525" cy="147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Medium" pitchFamily="34" charset="0"/>
              </a:rPr>
              <a:t>                 </a:t>
            </a:r>
            <a:endParaRPr lang="de-DE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bertus Medium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70281" y="1531309"/>
            <a:ext cx="87485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rgbClr val="002060"/>
                </a:solidFill>
              </a:rPr>
              <a:t>Fahrradunfälle bei Jugendlichen	</a:t>
            </a:r>
            <a:r>
              <a:rPr lang="de-DE" sz="3200" b="1" dirty="0" smtClean="0">
                <a:solidFill>
                  <a:srgbClr val="002060"/>
                </a:solidFill>
              </a:rPr>
              <a:t>	</a:t>
            </a:r>
            <a:endParaRPr lang="de-DE" sz="3200" b="1" dirty="0">
              <a:solidFill>
                <a:srgbClr val="002060"/>
              </a:solidFill>
            </a:endParaRPr>
          </a:p>
          <a:p>
            <a:pPr algn="ctr"/>
            <a:endParaRPr lang="de-DE" sz="2800" b="1" dirty="0">
              <a:solidFill>
                <a:srgbClr val="002060"/>
              </a:solidFill>
            </a:endParaRPr>
          </a:p>
          <a:p>
            <a:pPr algn="ctr"/>
            <a:endParaRPr lang="de-DE" sz="2800" b="1" dirty="0" smtClean="0">
              <a:solidFill>
                <a:srgbClr val="002060"/>
              </a:solidFill>
            </a:endParaRPr>
          </a:p>
          <a:p>
            <a:endParaRPr lang="de-DE" sz="2800" b="1" dirty="0" smtClean="0">
              <a:solidFill>
                <a:srgbClr val="002060"/>
              </a:solidFill>
            </a:endParaRPr>
          </a:p>
          <a:p>
            <a:endParaRPr lang="de-DE" sz="3200" b="1" dirty="0" smtClean="0">
              <a:solidFill>
                <a:srgbClr val="002060"/>
              </a:solidFill>
            </a:endParaRPr>
          </a:p>
          <a:p>
            <a:endParaRPr lang="de-DE" sz="3200" b="1" dirty="0" smtClean="0">
              <a:solidFill>
                <a:srgbClr val="002060"/>
              </a:solidFill>
            </a:endParaRPr>
          </a:p>
        </p:txBody>
      </p:sp>
      <p:pic>
        <p:nvPicPr>
          <p:cNvPr id="10" name="Grafik 9" descr="Statistik Unfaelle Kinder Jugendliche Alter 6 17 Radfahrer 2018 Deutschland Sekundarstufe Verkehrsunfaell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209" y="2348850"/>
            <a:ext cx="6883621" cy="4104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0712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468313" y="476250"/>
            <a:ext cx="8281987" cy="7204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de-DE" sz="2800" b="1" dirty="0" smtClean="0">
              <a:solidFill>
                <a:schemeClr val="bg1"/>
              </a:solidFill>
            </a:endParaRPr>
          </a:p>
          <a:p>
            <a:r>
              <a:rPr lang="de-DE" sz="2800" b="1" dirty="0" err="1" smtClean="0">
                <a:solidFill>
                  <a:schemeClr val="bg1"/>
                </a:solidFill>
              </a:rPr>
              <a:t>Obleutetagung</a:t>
            </a:r>
            <a:r>
              <a:rPr lang="de-DE" sz="2800" b="1" dirty="0" smtClean="0">
                <a:solidFill>
                  <a:schemeClr val="bg1"/>
                </a:solidFill>
              </a:rPr>
              <a:t>  GS- und FS,  Mittwoch, den 30.06.2021</a:t>
            </a:r>
          </a:p>
          <a:p>
            <a:r>
              <a:rPr lang="de-DE" sz="2800" b="1" dirty="0" smtClean="0">
                <a:solidFill>
                  <a:schemeClr val="bg1"/>
                </a:solidFill>
              </a:rPr>
              <a:t>                                   </a:t>
            </a:r>
            <a:endParaRPr lang="de-DE" sz="2800" b="1" dirty="0" smtClean="0">
              <a:solidFill>
                <a:srgbClr val="FF0000"/>
              </a:solidFill>
            </a:endParaRPr>
          </a:p>
        </p:txBody>
      </p:sp>
      <p:cxnSp>
        <p:nvCxnSpPr>
          <p:cNvPr id="7171" name="AutoShape 5"/>
          <p:cNvCxnSpPr>
            <a:cxnSpLocks noChangeShapeType="1"/>
          </p:cNvCxnSpPr>
          <p:nvPr/>
        </p:nvCxnSpPr>
        <p:spPr bwMode="auto">
          <a:xfrm>
            <a:off x="467430" y="6453420"/>
            <a:ext cx="8280400" cy="0"/>
          </a:xfrm>
          <a:prstGeom prst="straightConnector1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</p:spPr>
      </p:cxn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476688" y="225083"/>
            <a:ext cx="8137525" cy="147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Medium" pitchFamily="34" charset="0"/>
              </a:rPr>
              <a:t>                 </a:t>
            </a:r>
            <a:endParaRPr lang="de-DE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bertus Medium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95419" y="1444650"/>
            <a:ext cx="874857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rgbClr val="002060"/>
                </a:solidFill>
              </a:rPr>
              <a:t>Jungen gefährdeter als Mädchen</a:t>
            </a:r>
          </a:p>
          <a:p>
            <a:r>
              <a:rPr lang="de-DE" sz="2000" b="1" dirty="0" smtClean="0">
                <a:solidFill>
                  <a:srgbClr val="002060"/>
                </a:solidFill>
              </a:rPr>
              <a:t>	</a:t>
            </a:r>
            <a:r>
              <a:rPr lang="de-DE" sz="3200" b="1" dirty="0" smtClean="0">
                <a:solidFill>
                  <a:srgbClr val="002060"/>
                </a:solidFill>
              </a:rPr>
              <a:t>	</a:t>
            </a:r>
          </a:p>
          <a:p>
            <a:endParaRPr lang="de-DE" sz="3200" b="1" dirty="0">
              <a:solidFill>
                <a:srgbClr val="002060"/>
              </a:solidFill>
            </a:endParaRPr>
          </a:p>
          <a:p>
            <a:pPr algn="ctr"/>
            <a:endParaRPr lang="de-DE" sz="2800" b="1" dirty="0">
              <a:solidFill>
                <a:srgbClr val="002060"/>
              </a:solidFill>
            </a:endParaRPr>
          </a:p>
          <a:p>
            <a:pPr algn="ctr"/>
            <a:endParaRPr lang="de-DE" sz="2800" b="1" dirty="0" smtClean="0">
              <a:solidFill>
                <a:srgbClr val="002060"/>
              </a:solidFill>
            </a:endParaRPr>
          </a:p>
          <a:p>
            <a:endParaRPr lang="de-DE" sz="2800" b="1" dirty="0" smtClean="0">
              <a:solidFill>
                <a:srgbClr val="002060"/>
              </a:solidFill>
            </a:endParaRPr>
          </a:p>
          <a:p>
            <a:endParaRPr lang="de-DE" sz="3200" b="1" dirty="0" smtClean="0">
              <a:solidFill>
                <a:srgbClr val="002060"/>
              </a:solidFill>
            </a:endParaRPr>
          </a:p>
          <a:p>
            <a:endParaRPr lang="de-DE" sz="3200" b="1" dirty="0" smtClean="0">
              <a:solidFill>
                <a:srgbClr val="002060"/>
              </a:solidFill>
            </a:endParaRPr>
          </a:p>
        </p:txBody>
      </p:sp>
      <p:pic>
        <p:nvPicPr>
          <p:cNvPr id="7" name="Grafik 6" descr="Statistik Unfaelle Kinder Jugendliche Alter 6 17 Radfahrer 2018 Jungen Maedchen Geschlecht Deutschland Sekundarstufe Verkehrsunfaell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19" y="2060810"/>
            <a:ext cx="7498693" cy="4392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9655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468313" y="476250"/>
            <a:ext cx="8281987" cy="7204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de-DE" sz="2800" b="1" dirty="0" smtClean="0">
              <a:solidFill>
                <a:schemeClr val="bg1"/>
              </a:solidFill>
            </a:endParaRPr>
          </a:p>
          <a:p>
            <a:r>
              <a:rPr lang="de-DE" sz="2800" b="1" dirty="0" err="1" smtClean="0">
                <a:solidFill>
                  <a:schemeClr val="bg1"/>
                </a:solidFill>
              </a:rPr>
              <a:t>Obleutetagung</a:t>
            </a:r>
            <a:r>
              <a:rPr lang="de-DE" sz="2800" b="1" dirty="0" smtClean="0">
                <a:solidFill>
                  <a:schemeClr val="bg1"/>
                </a:solidFill>
              </a:rPr>
              <a:t>  GS- und FS,  Mittwoch, den 30.06.2021</a:t>
            </a:r>
          </a:p>
          <a:p>
            <a:r>
              <a:rPr lang="de-DE" sz="2800" b="1" dirty="0" smtClean="0">
                <a:solidFill>
                  <a:schemeClr val="bg1"/>
                </a:solidFill>
              </a:rPr>
              <a:t>                                   </a:t>
            </a:r>
            <a:endParaRPr lang="de-DE" sz="2800" b="1" dirty="0" smtClean="0">
              <a:solidFill>
                <a:srgbClr val="FF0000"/>
              </a:solidFill>
            </a:endParaRPr>
          </a:p>
        </p:txBody>
      </p:sp>
      <p:cxnSp>
        <p:nvCxnSpPr>
          <p:cNvPr id="7171" name="AutoShape 5"/>
          <p:cNvCxnSpPr>
            <a:cxnSpLocks noChangeShapeType="1"/>
          </p:cNvCxnSpPr>
          <p:nvPr/>
        </p:nvCxnSpPr>
        <p:spPr bwMode="auto">
          <a:xfrm>
            <a:off x="467430" y="6453420"/>
            <a:ext cx="8280400" cy="0"/>
          </a:xfrm>
          <a:prstGeom prst="straightConnector1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</p:spPr>
      </p:cxn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476688" y="225083"/>
            <a:ext cx="8137525" cy="147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Medium" pitchFamily="34" charset="0"/>
              </a:rPr>
              <a:t>                 </a:t>
            </a:r>
            <a:endParaRPr lang="de-DE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bertus Medium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51401" y="1196690"/>
            <a:ext cx="88674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rgbClr val="002060"/>
                </a:solidFill>
              </a:rPr>
              <a:t>Unfallursachen</a:t>
            </a:r>
            <a:r>
              <a:rPr lang="de-DE" sz="3200" b="1" dirty="0" smtClean="0">
                <a:solidFill>
                  <a:srgbClr val="002060"/>
                </a:solidFill>
              </a:rPr>
              <a:t>	</a:t>
            </a:r>
            <a:endParaRPr lang="de-DE" sz="3200" b="1" dirty="0">
              <a:solidFill>
                <a:srgbClr val="002060"/>
              </a:solidFill>
            </a:endParaRPr>
          </a:p>
          <a:p>
            <a:pPr algn="ctr"/>
            <a:endParaRPr lang="de-DE" sz="2800" b="1" dirty="0">
              <a:solidFill>
                <a:srgbClr val="002060"/>
              </a:solidFill>
            </a:endParaRPr>
          </a:p>
          <a:p>
            <a:pPr algn="ctr"/>
            <a:endParaRPr lang="de-DE" sz="2800" b="1" dirty="0" smtClean="0">
              <a:solidFill>
                <a:srgbClr val="002060"/>
              </a:solidFill>
            </a:endParaRPr>
          </a:p>
          <a:p>
            <a:endParaRPr lang="de-DE" sz="2800" b="1" dirty="0" smtClean="0">
              <a:solidFill>
                <a:srgbClr val="002060"/>
              </a:solidFill>
            </a:endParaRPr>
          </a:p>
          <a:p>
            <a:endParaRPr lang="de-DE" sz="3200" b="1" dirty="0" smtClean="0">
              <a:solidFill>
                <a:srgbClr val="002060"/>
              </a:solidFill>
            </a:endParaRPr>
          </a:p>
          <a:p>
            <a:endParaRPr lang="de-DE" sz="3200" b="1" dirty="0" smtClean="0">
              <a:solidFill>
                <a:srgbClr val="002060"/>
              </a:solidFill>
            </a:endParaRPr>
          </a:p>
        </p:txBody>
      </p:sp>
      <p:pic>
        <p:nvPicPr>
          <p:cNvPr id="7" name="Grafik 6" descr="Fehlverhalten Radfahrer 6 Bis 14 Jahre Deutschland 2018 Unfaelle Verkehrsunfaelle Statistik Statistisches Bundesam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30" y="1883994"/>
            <a:ext cx="6446520" cy="4621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5127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468313" y="476250"/>
            <a:ext cx="8281987" cy="7204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de-DE" sz="2800" b="1" dirty="0" smtClean="0">
              <a:solidFill>
                <a:schemeClr val="bg1"/>
              </a:solidFill>
            </a:endParaRPr>
          </a:p>
          <a:p>
            <a:r>
              <a:rPr lang="de-DE" sz="2800" b="1" dirty="0" err="1" smtClean="0">
                <a:solidFill>
                  <a:schemeClr val="bg1"/>
                </a:solidFill>
              </a:rPr>
              <a:t>Obleutetagung</a:t>
            </a:r>
            <a:r>
              <a:rPr lang="de-DE" sz="2800" b="1" dirty="0" smtClean="0">
                <a:solidFill>
                  <a:schemeClr val="bg1"/>
                </a:solidFill>
              </a:rPr>
              <a:t>  GS- und FS,  Mittwoch, den 30.06.2021</a:t>
            </a:r>
          </a:p>
          <a:p>
            <a:r>
              <a:rPr lang="de-DE" sz="2800" b="1" dirty="0" smtClean="0">
                <a:solidFill>
                  <a:schemeClr val="bg1"/>
                </a:solidFill>
              </a:rPr>
              <a:t>                                   </a:t>
            </a:r>
            <a:endParaRPr lang="de-DE" sz="2800" b="1" dirty="0" smtClean="0">
              <a:solidFill>
                <a:srgbClr val="FF0000"/>
              </a:solidFill>
            </a:endParaRPr>
          </a:p>
        </p:txBody>
      </p:sp>
      <p:cxnSp>
        <p:nvCxnSpPr>
          <p:cNvPr id="7171" name="AutoShape 5"/>
          <p:cNvCxnSpPr>
            <a:cxnSpLocks noChangeShapeType="1"/>
          </p:cNvCxnSpPr>
          <p:nvPr/>
        </p:nvCxnSpPr>
        <p:spPr bwMode="auto">
          <a:xfrm>
            <a:off x="467430" y="6453420"/>
            <a:ext cx="8280400" cy="0"/>
          </a:xfrm>
          <a:prstGeom prst="straightConnector1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</p:spPr>
      </p:cxn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476688" y="225083"/>
            <a:ext cx="8137525" cy="147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Medium" pitchFamily="34" charset="0"/>
              </a:rPr>
              <a:t>                 </a:t>
            </a:r>
            <a:endParaRPr lang="de-DE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bertus Medium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42339" y="1702190"/>
            <a:ext cx="886746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rgbClr val="002060"/>
                </a:solidFill>
              </a:rPr>
              <a:t> </a:t>
            </a:r>
            <a:r>
              <a:rPr lang="de-DE" sz="2800" b="1" dirty="0" smtClean="0">
                <a:solidFill>
                  <a:srgbClr val="002060"/>
                </a:solidFill>
              </a:rPr>
              <a:t>Unfallursache: Fahrradhelm</a:t>
            </a:r>
          </a:p>
          <a:p>
            <a:endParaRPr lang="de-DE" sz="3200" b="1" dirty="0" smtClean="0">
              <a:solidFill>
                <a:srgbClr val="002060"/>
              </a:solidFill>
            </a:endParaRPr>
          </a:p>
          <a:p>
            <a:r>
              <a:rPr lang="de-DE" dirty="0">
                <a:solidFill>
                  <a:srgbClr val="002060"/>
                </a:solidFill>
              </a:rPr>
              <a:t>Gerade nach der Grundschule wollen viele Jugendliche nicht mehr mit Helm fahren. </a:t>
            </a:r>
            <a:endParaRPr lang="de-DE" dirty="0" smtClean="0">
              <a:solidFill>
                <a:srgbClr val="002060"/>
              </a:solidFill>
            </a:endParaRPr>
          </a:p>
          <a:p>
            <a:r>
              <a:rPr lang="de-DE" dirty="0" smtClean="0">
                <a:solidFill>
                  <a:srgbClr val="002060"/>
                </a:solidFill>
              </a:rPr>
              <a:t>Bei </a:t>
            </a:r>
            <a:r>
              <a:rPr lang="de-DE" dirty="0">
                <a:solidFill>
                  <a:srgbClr val="002060"/>
                </a:solidFill>
              </a:rPr>
              <a:t>den 11- bis 18-Jährigen trägt nur noch </a:t>
            </a:r>
            <a:r>
              <a:rPr lang="de-DE" dirty="0" smtClean="0">
                <a:solidFill>
                  <a:srgbClr val="002060"/>
                </a:solidFill>
              </a:rPr>
              <a:t>ein Drittel einen Fahrradhelm.</a:t>
            </a:r>
            <a:r>
              <a:rPr lang="de-DE" sz="4000" b="1" dirty="0" smtClean="0">
                <a:solidFill>
                  <a:srgbClr val="002060"/>
                </a:solidFill>
              </a:rPr>
              <a:t>         </a:t>
            </a:r>
          </a:p>
          <a:p>
            <a:endParaRPr lang="de-DE" sz="4000" b="1" dirty="0">
              <a:solidFill>
                <a:srgbClr val="002060"/>
              </a:solidFill>
            </a:endParaRPr>
          </a:p>
          <a:p>
            <a:r>
              <a:rPr lang="de-DE" sz="2800" dirty="0" smtClean="0">
                <a:solidFill>
                  <a:srgbClr val="002060"/>
                </a:solidFill>
              </a:rPr>
              <a:t>Video </a:t>
            </a:r>
            <a:r>
              <a:rPr lang="de-DE" dirty="0">
                <a:solidFill>
                  <a:srgbClr val="002060"/>
                </a:solidFill>
              </a:rPr>
              <a:t>Fahrradhelm macht </a:t>
            </a:r>
            <a:r>
              <a:rPr lang="de-DE" dirty="0" smtClean="0">
                <a:solidFill>
                  <a:srgbClr val="002060"/>
                </a:solidFill>
              </a:rPr>
              <a:t>Schule</a:t>
            </a:r>
            <a:endParaRPr lang="de-DE" dirty="0">
              <a:solidFill>
                <a:srgbClr val="002060"/>
              </a:solidFill>
            </a:endParaRPr>
          </a:p>
          <a:p>
            <a:endParaRPr lang="de-DE" dirty="0">
              <a:solidFill>
                <a:srgbClr val="002060"/>
              </a:solidFill>
            </a:endParaRP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r>
              <a:rPr lang="de-DE" sz="2000" u="sng" dirty="0" smtClean="0"/>
              <a:t> </a:t>
            </a:r>
          </a:p>
          <a:p>
            <a:endParaRPr lang="de-DE" sz="2000" u="sng" dirty="0" smtClean="0"/>
          </a:p>
          <a:p>
            <a:endParaRPr lang="de-DE" sz="2000" b="1" dirty="0">
              <a:solidFill>
                <a:srgbClr val="002060"/>
              </a:solidFill>
            </a:endParaRPr>
          </a:p>
          <a:p>
            <a:pPr algn="ctr"/>
            <a:endParaRPr lang="de-DE" sz="2800" b="1" dirty="0" smtClean="0">
              <a:solidFill>
                <a:srgbClr val="002060"/>
              </a:solidFill>
            </a:endParaRPr>
          </a:p>
          <a:p>
            <a:endParaRPr lang="de-DE" sz="2800" b="1" dirty="0" smtClean="0">
              <a:solidFill>
                <a:srgbClr val="002060"/>
              </a:solidFill>
            </a:endParaRPr>
          </a:p>
          <a:p>
            <a:endParaRPr lang="de-DE" sz="3200" b="1" dirty="0" smtClean="0">
              <a:solidFill>
                <a:srgbClr val="002060"/>
              </a:solidFill>
            </a:endParaRPr>
          </a:p>
          <a:p>
            <a:endParaRPr lang="de-DE" sz="3200" b="1" dirty="0" smtClean="0">
              <a:solidFill>
                <a:srgbClr val="00206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907630" y="7189721"/>
            <a:ext cx="6336879" cy="3153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94460" algn="l"/>
              </a:tabLst>
            </a:pPr>
            <a:endParaRPr lang="de-DE" u="sng" dirty="0" smtClean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394460" algn="l"/>
              </a:tabLst>
            </a:pPr>
            <a:endParaRPr lang="de-DE" u="sng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394460" algn="l"/>
              </a:tabLst>
            </a:pPr>
            <a:endParaRPr lang="de-DE" u="sng" dirty="0" smtClean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394460" algn="l"/>
              </a:tabLst>
            </a:pPr>
            <a:r>
              <a:rPr lang="de-DE" u="sng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de-DE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://www.verkehrswacht-medien-service.de/grundschule/die-radfahrausbildung/unfallursachen-von-kindern-als-radfahrer/?</a:t>
            </a:r>
            <a:r>
              <a:rPr lang="de-DE" u="sng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highlight=statistik%20radfahrunf%C3%A4lle</a:t>
            </a:r>
            <a:endParaRPr lang="de-DE" u="sng" dirty="0" smtClean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394460" algn="l"/>
              </a:tabLst>
            </a:pP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735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468313" y="476250"/>
            <a:ext cx="8281987" cy="7204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de-DE" sz="2800" b="1" dirty="0" smtClean="0">
              <a:solidFill>
                <a:schemeClr val="bg1"/>
              </a:solidFill>
            </a:endParaRPr>
          </a:p>
          <a:p>
            <a:r>
              <a:rPr lang="de-DE" sz="2800" b="1" dirty="0" err="1" smtClean="0">
                <a:solidFill>
                  <a:schemeClr val="bg1"/>
                </a:solidFill>
              </a:rPr>
              <a:t>Obleutetagung</a:t>
            </a:r>
            <a:r>
              <a:rPr lang="de-DE" sz="2800" b="1" dirty="0" smtClean="0">
                <a:solidFill>
                  <a:schemeClr val="bg1"/>
                </a:solidFill>
              </a:rPr>
              <a:t>  GS- und FS,  Mittwoch, den 30.06.2021</a:t>
            </a:r>
          </a:p>
          <a:p>
            <a:r>
              <a:rPr lang="de-DE" sz="2800" b="1" dirty="0" smtClean="0">
                <a:solidFill>
                  <a:schemeClr val="bg1"/>
                </a:solidFill>
              </a:rPr>
              <a:t>                                   </a:t>
            </a:r>
            <a:endParaRPr lang="de-DE" sz="2800" b="1" dirty="0" smtClean="0">
              <a:solidFill>
                <a:srgbClr val="FF0000"/>
              </a:solidFill>
            </a:endParaRPr>
          </a:p>
        </p:txBody>
      </p:sp>
      <p:cxnSp>
        <p:nvCxnSpPr>
          <p:cNvPr id="7171" name="AutoShape 5"/>
          <p:cNvCxnSpPr>
            <a:cxnSpLocks noChangeShapeType="1"/>
          </p:cNvCxnSpPr>
          <p:nvPr/>
        </p:nvCxnSpPr>
        <p:spPr bwMode="auto">
          <a:xfrm>
            <a:off x="467430" y="6453420"/>
            <a:ext cx="8280400" cy="0"/>
          </a:xfrm>
          <a:prstGeom prst="straightConnector1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</p:spPr>
      </p:cxn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476688" y="225083"/>
            <a:ext cx="8137525" cy="147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Medium" pitchFamily="34" charset="0"/>
              </a:rPr>
              <a:t>                 </a:t>
            </a:r>
            <a:endParaRPr lang="de-DE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bertus Medium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67429" y="1953356"/>
            <a:ext cx="865143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>
                <a:solidFill>
                  <a:srgbClr val="002060"/>
                </a:solidFill>
              </a:rPr>
              <a:t>Unfallursache: der tote Winkel	</a:t>
            </a:r>
            <a:endParaRPr lang="de-DE" sz="2800" b="1" dirty="0">
              <a:solidFill>
                <a:srgbClr val="002060"/>
              </a:solidFill>
            </a:endParaRPr>
          </a:p>
          <a:p>
            <a:endParaRPr lang="de-DE" sz="2800" dirty="0"/>
          </a:p>
          <a:p>
            <a:pPr algn="ctr"/>
            <a:endParaRPr lang="de-DE" sz="2800" b="1" dirty="0" smtClean="0">
              <a:solidFill>
                <a:srgbClr val="002060"/>
              </a:solidFill>
            </a:endParaRPr>
          </a:p>
          <a:p>
            <a:pPr lvl="0"/>
            <a:r>
              <a:rPr lang="de-DE" sz="2800" dirty="0" smtClean="0">
                <a:solidFill>
                  <a:srgbClr val="002060"/>
                </a:solidFill>
              </a:rPr>
              <a:t>Erklär- </a:t>
            </a:r>
            <a:r>
              <a:rPr lang="de-DE" sz="2800" dirty="0">
                <a:solidFill>
                  <a:srgbClr val="002060"/>
                </a:solidFill>
              </a:rPr>
              <a:t>Video </a:t>
            </a:r>
            <a:r>
              <a:rPr lang="de-DE" dirty="0">
                <a:solidFill>
                  <a:srgbClr val="002060"/>
                </a:solidFill>
              </a:rPr>
              <a:t>des </a:t>
            </a:r>
            <a:r>
              <a:rPr lang="de-DE" dirty="0" smtClean="0">
                <a:solidFill>
                  <a:srgbClr val="002060"/>
                </a:solidFill>
              </a:rPr>
              <a:t>ADAC</a:t>
            </a:r>
            <a:endParaRPr lang="de-DE" dirty="0">
              <a:solidFill>
                <a:srgbClr val="002060"/>
              </a:solidFill>
            </a:endParaRPr>
          </a:p>
          <a:p>
            <a:endParaRPr lang="de-DE" sz="2800" b="1" dirty="0" smtClean="0">
              <a:solidFill>
                <a:srgbClr val="002060"/>
              </a:solidFill>
            </a:endParaRPr>
          </a:p>
          <a:p>
            <a:endParaRPr lang="de-DE" sz="3200" b="1" dirty="0" smtClean="0">
              <a:solidFill>
                <a:srgbClr val="002060"/>
              </a:solidFill>
            </a:endParaRPr>
          </a:p>
          <a:p>
            <a:endParaRPr lang="de-DE" sz="3200" b="1" dirty="0" smtClean="0">
              <a:solidFill>
                <a:srgbClr val="002060"/>
              </a:solidFill>
            </a:endParaRPr>
          </a:p>
        </p:txBody>
      </p:sp>
      <p:pic>
        <p:nvPicPr>
          <p:cNvPr id="7" name="Grafik 6" descr="Toter Winkel-LKW biegt ab-Fahra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88" y="4145448"/>
            <a:ext cx="3672510" cy="1800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0516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</Words>
  <Application>Microsoft Office PowerPoint</Application>
  <PresentationFormat>Bildschirmpräsentation (4:3)</PresentationFormat>
  <Paragraphs>268</Paragraphs>
  <Slides>19</Slides>
  <Notes>19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grimminger</dc:creator>
  <cp:lastModifiedBy>Grundschule St. Nepomuk Schaidt</cp:lastModifiedBy>
  <cp:revision>94</cp:revision>
  <dcterms:created xsi:type="dcterms:W3CDTF">2011-09-15T13:25:14Z</dcterms:created>
  <dcterms:modified xsi:type="dcterms:W3CDTF">2021-11-02T13:54:54Z</dcterms:modified>
</cp:coreProperties>
</file>